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notesSlide+xml" PartName="/ppt/notesSlides/notesSlide20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30" r:id="rId2"/>
    <p:sldId id="311" r:id="rId3"/>
    <p:sldId id="309" r:id="rId4"/>
    <p:sldId id="316" r:id="rId5"/>
    <p:sldId id="312" r:id="rId6"/>
    <p:sldId id="314" r:id="rId7"/>
    <p:sldId id="315" r:id="rId8"/>
    <p:sldId id="322" r:id="rId9"/>
    <p:sldId id="323" r:id="rId10"/>
    <p:sldId id="324" r:id="rId11"/>
    <p:sldId id="325" r:id="rId12"/>
    <p:sldId id="326" r:id="rId13"/>
    <p:sldId id="327" r:id="rId14"/>
    <p:sldId id="329" r:id="rId15"/>
    <p:sldId id="258" r:id="rId16"/>
    <p:sldId id="260" r:id="rId17"/>
    <p:sldId id="262" r:id="rId18"/>
    <p:sldId id="259" r:id="rId19"/>
    <p:sldId id="261" r:id="rId20"/>
    <p:sldId id="290" r:id="rId21"/>
    <p:sldId id="270" r:id="rId22"/>
    <p:sldId id="264" r:id="rId23"/>
    <p:sldId id="265" r:id="rId24"/>
    <p:sldId id="272" r:id="rId25"/>
    <p:sldId id="273" r:id="rId26"/>
    <p:sldId id="269" r:id="rId27"/>
    <p:sldId id="276" r:id="rId28"/>
    <p:sldId id="271" r:id="rId29"/>
    <p:sldId id="277" r:id="rId30"/>
    <p:sldId id="279" r:id="rId31"/>
    <p:sldId id="278" r:id="rId32"/>
    <p:sldId id="291" r:id="rId33"/>
    <p:sldId id="286" r:id="rId34"/>
    <p:sldId id="285" r:id="rId35"/>
    <p:sldId id="294" r:id="rId36"/>
    <p:sldId id="293" r:id="rId37"/>
    <p:sldId id="297" r:id="rId38"/>
    <p:sldId id="283" r:id="rId39"/>
    <p:sldId id="288" r:id="rId40"/>
    <p:sldId id="296" r:id="rId41"/>
    <p:sldId id="306" r:id="rId42"/>
    <p:sldId id="287" r:id="rId43"/>
    <p:sldId id="284" r:id="rId44"/>
    <p:sldId id="307" r:id="rId45"/>
    <p:sldId id="292" r:id="rId46"/>
    <p:sldId id="295" r:id="rId47"/>
    <p:sldId id="298" r:id="rId48"/>
    <p:sldId id="301" r:id="rId49"/>
    <p:sldId id="299" r:id="rId50"/>
    <p:sldId id="302" r:id="rId51"/>
    <p:sldId id="304" r:id="rId52"/>
    <p:sldId id="303" r:id="rId53"/>
    <p:sldId id="305" r:id="rId5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CBD"/>
    <a:srgbClr val="2B0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/>
    <p:restoredTop sz="90083" autoAdjust="0"/>
  </p:normalViewPr>
  <p:slideViewPr>
    <p:cSldViewPr>
      <p:cViewPr>
        <p:scale>
          <a:sx n="80" d="100"/>
          <a:sy n="80" d="100"/>
        </p:scale>
        <p:origin x="-251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5947DD-D2E2-4C8D-89BD-FD7D5D743E9F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4C5946-09F3-4AAC-A7DB-0ACFF363E1C2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Прикрепленное население</a:t>
          </a:r>
          <a:endParaRPr lang="ru-RU" dirty="0"/>
        </a:p>
      </dgm:t>
    </dgm:pt>
    <dgm:pt modelId="{5B61633F-759C-4DF1-A275-0CBC0B82ED9C}" type="parTrans" cxnId="{4710B3CE-C618-4CE5-B1BD-9C0970BB854C}">
      <dgm:prSet/>
      <dgm:spPr/>
      <dgm:t>
        <a:bodyPr/>
        <a:lstStyle/>
        <a:p>
          <a:endParaRPr lang="ru-RU"/>
        </a:p>
      </dgm:t>
    </dgm:pt>
    <dgm:pt modelId="{670DC665-D7F7-4AE5-9CB0-A2A55A829CDB}" type="sibTrans" cxnId="{4710B3CE-C618-4CE5-B1BD-9C0970BB854C}">
      <dgm:prSet/>
      <dgm:spPr/>
      <dgm:t>
        <a:bodyPr/>
        <a:lstStyle/>
        <a:p>
          <a:endParaRPr lang="ru-RU"/>
        </a:p>
      </dgm:t>
    </dgm:pt>
    <dgm:pt modelId="{F5911B1B-4B23-4700-AA96-AD8CC739A5D3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90 896 человек</a:t>
          </a:r>
          <a:endParaRPr lang="ru-RU" dirty="0">
            <a:solidFill>
              <a:srgbClr val="002060"/>
            </a:solidFill>
          </a:endParaRPr>
        </a:p>
      </dgm:t>
    </dgm:pt>
    <dgm:pt modelId="{4EDFB0B7-A1B6-494A-BB4B-FB12B3D3D180}" type="parTrans" cxnId="{99E27E54-73DF-4476-9E6A-CA6590207A27}">
      <dgm:prSet/>
      <dgm:spPr/>
      <dgm:t>
        <a:bodyPr/>
        <a:lstStyle/>
        <a:p>
          <a:endParaRPr lang="ru-RU"/>
        </a:p>
      </dgm:t>
    </dgm:pt>
    <dgm:pt modelId="{76445808-C169-40B3-B4B9-FA51061A2BED}" type="sibTrans" cxnId="{99E27E54-73DF-4476-9E6A-CA6590207A27}">
      <dgm:prSet/>
      <dgm:spPr/>
      <dgm:t>
        <a:bodyPr/>
        <a:lstStyle/>
        <a:p>
          <a:endParaRPr lang="ru-RU"/>
        </a:p>
      </dgm:t>
    </dgm:pt>
    <dgm:pt modelId="{551FDFB8-4DD2-49FE-9EC4-91594560474C}" type="pres">
      <dgm:prSet presAssocID="{A85947DD-D2E2-4C8D-89BD-FD7D5D743E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932D55-501A-469D-99FF-DBD4868AA1D3}" type="pres">
      <dgm:prSet presAssocID="{1D4C5946-09F3-4AAC-A7DB-0ACFF363E1C2}" presName="parentText" presStyleLbl="node1" presStyleIdx="0" presStyleCnt="1" custLinFactNeighborX="230" custLinFactNeighborY="-171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B97B5-441F-40B4-AE87-271D0BEE88B5}" type="pres">
      <dgm:prSet presAssocID="{1D4C5946-09F3-4AAC-A7DB-0ACFF363E1C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50DD9-51C6-4739-BB5E-2BBB873B8C81}" type="presOf" srcId="{A85947DD-D2E2-4C8D-89BD-FD7D5D743E9F}" destId="{551FDFB8-4DD2-49FE-9EC4-91594560474C}" srcOrd="0" destOrd="0" presId="urn:microsoft.com/office/officeart/2005/8/layout/vList2"/>
    <dgm:cxn modelId="{CFA955E6-CD3B-4385-9407-A2F62019B35A}" type="presOf" srcId="{F5911B1B-4B23-4700-AA96-AD8CC739A5D3}" destId="{052B97B5-441F-40B4-AE87-271D0BEE88B5}" srcOrd="0" destOrd="0" presId="urn:microsoft.com/office/officeart/2005/8/layout/vList2"/>
    <dgm:cxn modelId="{99E27E54-73DF-4476-9E6A-CA6590207A27}" srcId="{1D4C5946-09F3-4AAC-A7DB-0ACFF363E1C2}" destId="{F5911B1B-4B23-4700-AA96-AD8CC739A5D3}" srcOrd="0" destOrd="0" parTransId="{4EDFB0B7-A1B6-494A-BB4B-FB12B3D3D180}" sibTransId="{76445808-C169-40B3-B4B9-FA51061A2BED}"/>
    <dgm:cxn modelId="{4710B3CE-C618-4CE5-B1BD-9C0970BB854C}" srcId="{A85947DD-D2E2-4C8D-89BD-FD7D5D743E9F}" destId="{1D4C5946-09F3-4AAC-A7DB-0ACFF363E1C2}" srcOrd="0" destOrd="0" parTransId="{5B61633F-759C-4DF1-A275-0CBC0B82ED9C}" sibTransId="{670DC665-D7F7-4AE5-9CB0-A2A55A829CDB}"/>
    <dgm:cxn modelId="{B5DB1FD7-3A6A-459E-A9CF-488BDF59EBC0}" type="presOf" srcId="{1D4C5946-09F3-4AAC-A7DB-0ACFF363E1C2}" destId="{2B932D55-501A-469D-99FF-DBD4868AA1D3}" srcOrd="0" destOrd="0" presId="urn:microsoft.com/office/officeart/2005/8/layout/vList2"/>
    <dgm:cxn modelId="{B407DA98-8DE9-4DE6-B32C-635451F8A782}" type="presParOf" srcId="{551FDFB8-4DD2-49FE-9EC4-91594560474C}" destId="{2B932D55-501A-469D-99FF-DBD4868AA1D3}" srcOrd="0" destOrd="0" presId="urn:microsoft.com/office/officeart/2005/8/layout/vList2"/>
    <dgm:cxn modelId="{CF9D3C46-1C85-4D09-B5AE-66292A5030DB}" type="presParOf" srcId="{551FDFB8-4DD2-49FE-9EC4-91594560474C}" destId="{052B97B5-441F-40B4-AE87-271D0BEE88B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9BD339-1248-4AAB-8EC8-07AA708472AC}" type="doc">
      <dgm:prSet loTypeId="urn:microsoft.com/office/officeart/2005/8/layout/matrix2" loCatId="matrix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4EA4ABB-188C-4C54-B821-D9FA1D7A0945}">
      <dgm:prSet phldrT="[Текст]" custT="1"/>
      <dgm:spPr/>
      <dgm:t>
        <a:bodyPr/>
        <a:lstStyle/>
        <a:p>
          <a:r>
            <a:rPr lang="ru-RU" sz="1900" b="1" dirty="0" smtClean="0"/>
            <a:t>Поликлиническое </a:t>
          </a:r>
          <a:r>
            <a:rPr lang="ru-RU" sz="2000" b="1" dirty="0" smtClean="0"/>
            <a:t>отделение №1 </a:t>
          </a:r>
        </a:p>
        <a:p>
          <a:r>
            <a:rPr lang="ru-RU" sz="2400" b="1" dirty="0" smtClean="0"/>
            <a:t>Кальвица,3</a:t>
          </a:r>
          <a:endParaRPr lang="ru-RU" sz="2400" b="1" dirty="0"/>
        </a:p>
      </dgm:t>
    </dgm:pt>
    <dgm:pt modelId="{4CEC11EE-00CB-4867-9161-C66605F89FA0}" type="parTrans" cxnId="{DB6C0D6D-9B89-4EE2-814D-BEFD95817ABF}">
      <dgm:prSet/>
      <dgm:spPr/>
      <dgm:t>
        <a:bodyPr/>
        <a:lstStyle/>
        <a:p>
          <a:endParaRPr lang="ru-RU" sz="2400" b="1"/>
        </a:p>
      </dgm:t>
    </dgm:pt>
    <dgm:pt modelId="{67F41254-0460-4B47-9808-572E04D55692}" type="sibTrans" cxnId="{DB6C0D6D-9B89-4EE2-814D-BEFD95817ABF}">
      <dgm:prSet/>
      <dgm:spPr/>
      <dgm:t>
        <a:bodyPr/>
        <a:lstStyle/>
        <a:p>
          <a:endParaRPr lang="ru-RU" sz="2400" b="1"/>
        </a:p>
      </dgm:t>
    </dgm:pt>
    <dgm:pt modelId="{F1145EA9-90AD-4D04-AC58-941866ADC45F}">
      <dgm:prSet phldrT="[Текст]" custT="1"/>
      <dgm:spPr/>
      <dgm:t>
        <a:bodyPr/>
        <a:lstStyle/>
        <a:p>
          <a:r>
            <a:rPr lang="ru-RU" sz="1900" b="1" dirty="0" smtClean="0"/>
            <a:t>Поликлиническое</a:t>
          </a:r>
          <a:r>
            <a:rPr lang="ru-RU" sz="2400" b="1" dirty="0" smtClean="0"/>
            <a:t> </a:t>
          </a:r>
          <a:r>
            <a:rPr lang="ru-RU" sz="2000" b="1" dirty="0" smtClean="0"/>
            <a:t>отделение №2</a:t>
          </a:r>
          <a:r>
            <a:rPr lang="ru-RU" sz="2400" b="1" dirty="0" smtClean="0"/>
            <a:t> </a:t>
          </a:r>
        </a:p>
        <a:p>
          <a:r>
            <a:rPr lang="ru-RU" sz="2400" b="1" dirty="0" smtClean="0"/>
            <a:t>202 </a:t>
          </a:r>
          <a:r>
            <a:rPr lang="ru-RU" sz="2400" b="1" dirty="0" err="1" smtClean="0"/>
            <a:t>мкр</a:t>
          </a:r>
          <a:r>
            <a:rPr lang="ru-RU" sz="2400" b="1" dirty="0" smtClean="0"/>
            <a:t>.</a:t>
          </a:r>
          <a:endParaRPr lang="ru-RU" sz="2400" b="1" dirty="0"/>
        </a:p>
      </dgm:t>
    </dgm:pt>
    <dgm:pt modelId="{65A58363-C16A-448B-9391-307A0471191D}" type="parTrans" cxnId="{3AC69346-121E-45CE-B7A7-66EBC971E65A}">
      <dgm:prSet/>
      <dgm:spPr/>
      <dgm:t>
        <a:bodyPr/>
        <a:lstStyle/>
        <a:p>
          <a:endParaRPr lang="ru-RU" sz="2400" b="1"/>
        </a:p>
      </dgm:t>
    </dgm:pt>
    <dgm:pt modelId="{966E2762-8627-4AD1-AB0C-6F278805AAEC}" type="sibTrans" cxnId="{3AC69346-121E-45CE-B7A7-66EBC971E65A}">
      <dgm:prSet/>
      <dgm:spPr/>
      <dgm:t>
        <a:bodyPr/>
        <a:lstStyle/>
        <a:p>
          <a:endParaRPr lang="ru-RU" sz="2400" b="1"/>
        </a:p>
      </dgm:t>
    </dgm:pt>
    <dgm:pt modelId="{C6F9C714-81C8-4B3E-B600-90DE4765150A}">
      <dgm:prSet phldrT="[Текст]" custT="1"/>
      <dgm:spPr/>
      <dgm:t>
        <a:bodyPr/>
        <a:lstStyle/>
        <a:p>
          <a:r>
            <a:rPr lang="ru-RU" sz="2400" b="1" dirty="0" smtClean="0"/>
            <a:t>Пригородные отделения </a:t>
          </a:r>
          <a:endParaRPr lang="ru-RU" sz="2400" b="1" dirty="0"/>
        </a:p>
      </dgm:t>
    </dgm:pt>
    <dgm:pt modelId="{A4B79A35-34FA-4276-A86E-60BA947AD665}" type="parTrans" cxnId="{A03317CD-E519-4F88-AC71-04B92B1C93BF}">
      <dgm:prSet/>
      <dgm:spPr/>
      <dgm:t>
        <a:bodyPr/>
        <a:lstStyle/>
        <a:p>
          <a:endParaRPr lang="ru-RU" sz="2400" b="1"/>
        </a:p>
      </dgm:t>
    </dgm:pt>
    <dgm:pt modelId="{BE74A552-4D90-4D1F-9B01-E6424552B25D}" type="sibTrans" cxnId="{A03317CD-E519-4F88-AC71-04B92B1C93BF}">
      <dgm:prSet/>
      <dgm:spPr/>
      <dgm:t>
        <a:bodyPr/>
        <a:lstStyle/>
        <a:p>
          <a:endParaRPr lang="ru-RU" sz="2400" b="1"/>
        </a:p>
      </dgm:t>
    </dgm:pt>
    <dgm:pt modelId="{EBBF8657-489C-4C98-9DD9-634665E45966}">
      <dgm:prSet phldrT="[Текст]" custT="1"/>
      <dgm:spPr/>
      <dgm:t>
        <a:bodyPr/>
        <a:lstStyle/>
        <a:p>
          <a:r>
            <a:rPr lang="ru-RU" sz="2400" b="1" dirty="0" smtClean="0"/>
            <a:t>Центр охраны здоровья семьи и репродукции</a:t>
          </a:r>
          <a:endParaRPr lang="ru-RU" sz="2400" b="1" dirty="0"/>
        </a:p>
      </dgm:t>
    </dgm:pt>
    <dgm:pt modelId="{90DED583-508E-4699-9DFF-3B1643665DEA}" type="parTrans" cxnId="{9E9C1A4F-95F9-466F-94C6-4C3B2BAAB5A0}">
      <dgm:prSet/>
      <dgm:spPr/>
      <dgm:t>
        <a:bodyPr/>
        <a:lstStyle/>
        <a:p>
          <a:endParaRPr lang="ru-RU" sz="2400" b="1"/>
        </a:p>
      </dgm:t>
    </dgm:pt>
    <dgm:pt modelId="{1DDAD1DA-E7A2-461C-B1DD-EF42B2F82E1F}" type="sibTrans" cxnId="{9E9C1A4F-95F9-466F-94C6-4C3B2BAAB5A0}">
      <dgm:prSet/>
      <dgm:spPr/>
      <dgm:t>
        <a:bodyPr/>
        <a:lstStyle/>
        <a:p>
          <a:endParaRPr lang="ru-RU" sz="2400" b="1"/>
        </a:p>
      </dgm:t>
    </dgm:pt>
    <dgm:pt modelId="{96D393E5-D3B1-4332-BB7A-EF01131655A5}" type="pres">
      <dgm:prSet presAssocID="{F89BD339-1248-4AAB-8EC8-07AA708472A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B4FD78-8FD5-450D-A526-FB9D8D677908}" type="pres">
      <dgm:prSet presAssocID="{F89BD339-1248-4AAB-8EC8-07AA708472AC}" presName="axisShape" presStyleLbl="bgShp" presStyleIdx="0" presStyleCnt="1"/>
      <dgm:spPr/>
      <dgm:t>
        <a:bodyPr/>
        <a:lstStyle/>
        <a:p>
          <a:endParaRPr lang="ru-RU"/>
        </a:p>
      </dgm:t>
    </dgm:pt>
    <dgm:pt modelId="{497B2E6B-6D63-4F39-8CEE-703F45EAAFF1}" type="pres">
      <dgm:prSet presAssocID="{F89BD339-1248-4AAB-8EC8-07AA708472AC}" presName="rect1" presStyleLbl="node1" presStyleIdx="0" presStyleCnt="4" custLinFactNeighborY="1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196FCB-699A-4707-A08A-0446A88BC660}" type="pres">
      <dgm:prSet presAssocID="{F89BD339-1248-4AAB-8EC8-07AA708472AC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B3B86-78DF-414F-A7F4-271CB924DF11}" type="pres">
      <dgm:prSet presAssocID="{F89BD339-1248-4AAB-8EC8-07AA708472AC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1CBD2-9073-4A97-A1B2-4668C03B2A3E}" type="pres">
      <dgm:prSet presAssocID="{F89BD339-1248-4AAB-8EC8-07AA708472AC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F8813F-A06B-4BA0-A320-B83D221E7658}" type="presOf" srcId="{34EA4ABB-188C-4C54-B821-D9FA1D7A0945}" destId="{497B2E6B-6D63-4F39-8CEE-703F45EAAFF1}" srcOrd="0" destOrd="0" presId="urn:microsoft.com/office/officeart/2005/8/layout/matrix2"/>
    <dgm:cxn modelId="{BCE9EBBF-B2E7-48C7-921A-6AC783867402}" type="presOf" srcId="{F1145EA9-90AD-4D04-AC58-941866ADC45F}" destId="{2B196FCB-699A-4707-A08A-0446A88BC660}" srcOrd="0" destOrd="0" presId="urn:microsoft.com/office/officeart/2005/8/layout/matrix2"/>
    <dgm:cxn modelId="{DB6C0D6D-9B89-4EE2-814D-BEFD95817ABF}" srcId="{F89BD339-1248-4AAB-8EC8-07AA708472AC}" destId="{34EA4ABB-188C-4C54-B821-D9FA1D7A0945}" srcOrd="0" destOrd="0" parTransId="{4CEC11EE-00CB-4867-9161-C66605F89FA0}" sibTransId="{67F41254-0460-4B47-9808-572E04D55692}"/>
    <dgm:cxn modelId="{3AC69346-121E-45CE-B7A7-66EBC971E65A}" srcId="{F89BD339-1248-4AAB-8EC8-07AA708472AC}" destId="{F1145EA9-90AD-4D04-AC58-941866ADC45F}" srcOrd="1" destOrd="0" parTransId="{65A58363-C16A-448B-9391-307A0471191D}" sibTransId="{966E2762-8627-4AD1-AB0C-6F278805AAEC}"/>
    <dgm:cxn modelId="{9F905248-FAD6-4659-9A73-A54ED7D804CA}" type="presOf" srcId="{F89BD339-1248-4AAB-8EC8-07AA708472AC}" destId="{96D393E5-D3B1-4332-BB7A-EF01131655A5}" srcOrd="0" destOrd="0" presId="urn:microsoft.com/office/officeart/2005/8/layout/matrix2"/>
    <dgm:cxn modelId="{A03317CD-E519-4F88-AC71-04B92B1C93BF}" srcId="{F89BD339-1248-4AAB-8EC8-07AA708472AC}" destId="{C6F9C714-81C8-4B3E-B600-90DE4765150A}" srcOrd="2" destOrd="0" parTransId="{A4B79A35-34FA-4276-A86E-60BA947AD665}" sibTransId="{BE74A552-4D90-4D1F-9B01-E6424552B25D}"/>
    <dgm:cxn modelId="{7650C86C-0685-44F6-B037-0505A4AFF4BF}" type="presOf" srcId="{EBBF8657-489C-4C98-9DD9-634665E45966}" destId="{00C1CBD2-9073-4A97-A1B2-4668C03B2A3E}" srcOrd="0" destOrd="0" presId="urn:microsoft.com/office/officeart/2005/8/layout/matrix2"/>
    <dgm:cxn modelId="{9E9C1A4F-95F9-466F-94C6-4C3B2BAAB5A0}" srcId="{F89BD339-1248-4AAB-8EC8-07AA708472AC}" destId="{EBBF8657-489C-4C98-9DD9-634665E45966}" srcOrd="3" destOrd="0" parTransId="{90DED583-508E-4699-9DFF-3B1643665DEA}" sibTransId="{1DDAD1DA-E7A2-461C-B1DD-EF42B2F82E1F}"/>
    <dgm:cxn modelId="{05742172-9ECC-4608-8B2B-B5A8C0B8A76D}" type="presOf" srcId="{C6F9C714-81C8-4B3E-B600-90DE4765150A}" destId="{7A4B3B86-78DF-414F-A7F4-271CB924DF11}" srcOrd="0" destOrd="0" presId="urn:microsoft.com/office/officeart/2005/8/layout/matrix2"/>
    <dgm:cxn modelId="{89364EE4-41DE-4DC6-8040-771AC821158E}" type="presParOf" srcId="{96D393E5-D3B1-4332-BB7A-EF01131655A5}" destId="{F5B4FD78-8FD5-450D-A526-FB9D8D677908}" srcOrd="0" destOrd="0" presId="urn:microsoft.com/office/officeart/2005/8/layout/matrix2"/>
    <dgm:cxn modelId="{47152DD1-2CB2-45CC-819B-4641FBE6CCC4}" type="presParOf" srcId="{96D393E5-D3B1-4332-BB7A-EF01131655A5}" destId="{497B2E6B-6D63-4F39-8CEE-703F45EAAFF1}" srcOrd="1" destOrd="0" presId="urn:microsoft.com/office/officeart/2005/8/layout/matrix2"/>
    <dgm:cxn modelId="{A7D7773E-9C5C-494F-AAAE-2F4E388474DD}" type="presParOf" srcId="{96D393E5-D3B1-4332-BB7A-EF01131655A5}" destId="{2B196FCB-699A-4707-A08A-0446A88BC660}" srcOrd="2" destOrd="0" presId="urn:microsoft.com/office/officeart/2005/8/layout/matrix2"/>
    <dgm:cxn modelId="{9A6AB46B-7137-491A-9A48-C755FD1548DA}" type="presParOf" srcId="{96D393E5-D3B1-4332-BB7A-EF01131655A5}" destId="{7A4B3B86-78DF-414F-A7F4-271CB924DF11}" srcOrd="3" destOrd="0" presId="urn:microsoft.com/office/officeart/2005/8/layout/matrix2"/>
    <dgm:cxn modelId="{E71815F3-E50E-45D7-925D-4BA0DF239DC7}" type="presParOf" srcId="{96D393E5-D3B1-4332-BB7A-EF01131655A5}" destId="{00C1CBD2-9073-4A97-A1B2-4668C03B2A3E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3A175-B26F-4B1F-88D5-D5EBA9626382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F80F-D2E5-4E09-B29D-846777A345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094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Уважаемые коллеги добрый день!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хочу представить вам один из успешных проектов, реализованных в Республике Саха (Якутия)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начали реализацию данного проекта еще в 2012 году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Тот год был ознаменован одним событием, который привел к массовым реформам и волне реорганизаций захлестнувших всю систему здравоохранения страны. Это вступление в силу ФЗ  Закон «Об основах охраны здоровья граждан в Российской Федерации»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Изменилось практически все, от иерархии подчиненности медицинских организаций до принципов финансирования системы. Было введено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подушевое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финансирование отрасли.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 связанные с ненужными перемещениями – неправильная маршрутизация, неверные территориальные решения, не просчитанная эргономика рабочего места приводит к непроизводственной потере времени. Нами были разработаны четкие маршруты пациентов и движения медицинской документации. Произведены: перепланирование помещений и перераспределение площадей между отделениями. Централизация служб привело не только снижению расходов на содержание разрозненных однотипных подразделений, но и освободило штатные единицы.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712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Потери, связанные с выпуском дефектной продукции: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Проанализированы дефекты оказания медицинской помощи особенно те, которые ведут к финансовым потерям. МЭК, МЭЭ и ЭКМП. Потери в виде штрафных санкций применяемых экспертами страховых компаний. Суммарные потери 3 ЛПУ до объединения составляли порядка 36 млн. рублей. С введением стандартов, а также с внедрением СМК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9001 удалось снизить данные потери до 4 млн. в год.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759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Потери, связанные с нереализованным творческим потенциалом сотрудников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 ценных рационализаторских предложений, идей, навыков возможного усовершенствования деятельности учреждения.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51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Одним из ярких примеров в нашем учреждении является создание комплексного гериатрического участка. Аналогов в РФ в 2014 году не существовало. Этот проект был апробирован еще до принятия порядков оказания медицинской помощи по специальности "Гериатрия»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Идея создания принадлежит врачу терапевту Бурмистровой Туяре Викторовне. В то время работавшей участковым терапевтом. Она изъявила желание стать гериатром и взять на курацию ограниченный контингент пожилых людей. Поддержав инициативу доктора мы разработали: положение о гериатрическом участке, провели расчеты функции врачебной должности и нормативы количества прикрепленного населения. В итоге получили существенное увеличение доходной части в результате интенсификации труда 4 участковых терапевтов, которые передали свое пожилое население под курацию гериатра. Как известно пожилое население оттягивает на себя достаточно много времени участкового врача. Частота обращений лиц старше 75 лет почти в 5 раз превышает показатель обращаемости граждан трудоспособного возраста. С выделением отдельного гериатра с функциями участкового врача за одно и то же время, затрачиваемое на прием пожилого терапевт стал принимать в 1,5-2 раза больше трудоспособного населения.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111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309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88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410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227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083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то время наша команда работала в Управлении здравоохранения г. Якутска и представляла высшее руководство муниципального здравоохранения.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Естественно мы стали составлять средне и долгосрочные прогнозы устойчивости функционирования ЛПУ в изменившихся условиях.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Пришли к неутешительным выводам: 3 учреждения в г. Якутске и одно в г. Жатай с переходом на подушевое финансирование являлись потенциальными банкротами. Чтобы не довести до технического банкротства и в целях сохранения обеспечения населения медицинской помощи нами были предложены министерству здравоохранения РС(Я) несколько вариантов решений: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сути, в сложившихся ситуациях существовало две пути</a:t>
            </a:r>
            <a:endParaRPr lang="ru-RU" dirty="0" smtClean="0"/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Дотирование учреждений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Реорганизация с целью выведения на самоокупаемость.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Следовательно первый путь самый простой, но при этом, находящиеся на дотировании лечебные учреждения лишаются возможности развития. Над ними постоянно будет висеть дамоклов меч банкротства.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Второй путь сложнее, но интереснее, даже возникает спортивный интерес. Выведение убыточного производства на самоокупаемость возможно путем повышения доходности или снижения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расходности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идеале надо одновременно с повышением доходности уменьшать расходы.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 4 медицинских организаций финансовое положение одной из них решили пустить по первому пути это повышение доходной части за счет стационарного звена. Подняли его на третий уровень, развернули специализированные койки нефрологического профиля с диализным центром. Соответственно повысились доходы,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страховые компании стали оплачивать по повышенному тарифу. Учреждение осталось на плаву.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704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504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Оставшиеся учреждения пошли по пути сокращения расходов.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то время понятия «Бережливое здравоохранение» не существовало и мы этот проект назвали «Антикризисными мероприятиями»</a:t>
            </a:r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так я подошел к основной части своего доклада.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236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 пришлась по вкусу концепция управления производством основанная на устранении всех видов потерь путем оптимизации расходов и максимальная ориентация на потребителя концерна Тойота (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Lean production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):  три медицинские учреждения были объединены в одно юридическое лицо, причем одна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медорганизация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находилась в другом муниципальном образовании. По сути, создался межмуниципальным медицинский центр. Совокупное прикрепленное население в момент объединения составляло 65 тыс. человек.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92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 из-за лишних запасов: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Запасы трудовых ресурсов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сократили дублирующие должности руководящего состава 3 главных врача, 3 главных экономиста, их заместители бухгалтерия и т.д. всего было высвобождено 65,5 штатных единиц и эти штатные единицы были переведены в медицинские. Были введены новые должности, не встречающиеся в поликлиниках первичного звена ангиохирург, гинеколог-эндокринолог и т.д.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Запасы лекарств и расходных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клинические фармакологи провели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ABS VEN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анализ лекарственного обеспечения и перестали закупать медикаменты с недоказанной эффективностью, БАДы и гомеопатические препараты, а также в условиях аукционной документации включили хранение товара у поставщика и поставку малыми партиями по заявке стационаров. В результате этого ликвидировали потери в результате залеживания и списании товара связанные с истечением сроков хранения. Теперь у нас всегда свежие лекарства. Кстати это также выгодно аптечной сети. Так как лекарства заказываются на конкретного больного, и в принципе становится возможным реализация аптекой медикаментов с коротким остаточным сроком хранения.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Запасы площадей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хотя все уверены, что здравоохранение в нашей стране работает в условиях дефицита площадей это не так. Неэффективное использование имеющихся кабинетов, когда 1 врач -1 кабинет должно уйти в прошлое. Создание универсальных рабочих мест. В нашем Медицинском центре каждый кабинет работает в две, а некоторые даже в три смены. Поликлиника работает с 08 до 20 часов. Некоторые проблемы возникали на стыке смен, когда один врач не успел закончить вовремя, а другой уже должен приступить к работе. Данная проблема разрешается путем создания ординаторских. Врач переходит в ординаторскую, где на другом компьютере под своим логином и паролем открывает свое рабочее место.  Так как  в 2014 году мы перешли на электронную амбулаторную карту и врач с любого места может зайти под своим логином и паролем на свой рабочий стол.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08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Потеря при ненужной транспортировке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запасы необходимые на данный период доставляются поставщиком до филиалов, откуда поступили заявки. Соответственно исчезла потребность содержать перевалочные складские помещения и снизить внутренние транспортные расходы. То же касается транспортировки пациентов.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были инициированы открытие новых автобусных маршрутов.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40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 из-за перепроизводства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Излишние анализы, дублирование анализов и исследований, необоснованные назначения и консультации. Мы стали мониторировать, внедрили лабораторную информационную систему. Количество дублирования, потерь результатов значительно снизились.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37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Потеря времени из-за ожидания – как ни странно перепроизводство порождает данный вид потерь – длительное ожидание специальных исследований, дорогостоящего исследования, также консультации дефицитных специалистов возникающий в результате необоснованных назначений вынуждает пациентов обращаться за платной медицинской помощью с последующим возмещением средств из системы ОМС. Соответственно страховые компании удерживают с ЛПУ. В свою очередь длительное ожидание приводит перепроизводству из-за истекания срока давности анализов и исследований, особенно при направлении на ВТМП.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325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Потери из-за лишних этапов обработки данные потери возникают вследствие вклинения в производство непроизводительных операций. Например в ходе обслуживания пациента врач постоянно отвлекается для обработки  документации, работу на компьютере, поиск документов, бланков, для того чтобы поставить печать и т 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целях уменьшения данного вида потерь мы отменили некоторые отчетные формы и журналы, предоставив их машинной обработке. Введение в промышленную эксплуатацию электронной амбулаторной карты и историй болезней, электронные рецепты и электронный больничный лист.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BF80F-D2E5-4E09-B29D-846777A3456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63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8" Target="../media/image51.jpeg" Type="http://schemas.openxmlformats.org/officeDocument/2006/relationships/image"/><Relationship Id="rId3" Target="../media/image47.jpeg" Type="http://schemas.openxmlformats.org/officeDocument/2006/relationships/image"/><Relationship Id="rId7" Target="../media/hdphoto6.wdp" Type="http://schemas.microsoft.com/office/2007/relationships/hdphoto"/><Relationship Id="rId2" Target="../notesSlides/notesSlide10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50.png" Type="http://schemas.openxmlformats.org/officeDocument/2006/relationships/image"/><Relationship Id="rId5" Target="../media/image49.jpeg" Type="http://schemas.openxmlformats.org/officeDocument/2006/relationships/image"/><Relationship Id="rId10" Target="../media/image5.png" Type="http://schemas.openxmlformats.org/officeDocument/2006/relationships/image"/><Relationship Id="rId4" Target="../media/image48.jpeg" Type="http://schemas.openxmlformats.org/officeDocument/2006/relationships/image"/><Relationship Id="rId9" Target="../media/image52.pn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image56.png" Type="http://schemas.openxmlformats.org/officeDocument/2006/relationships/image"/><Relationship Id="rId3" Target="../media/image53.jpeg" Type="http://schemas.openxmlformats.org/officeDocument/2006/relationships/image"/><Relationship Id="rId7" Target="../media/image55.jpeg" Type="http://schemas.openxmlformats.org/officeDocument/2006/relationships/image"/><Relationship Id="rId12" Target="../media/image5.pn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27.jpeg" Type="http://schemas.openxmlformats.org/officeDocument/2006/relationships/image"/><Relationship Id="rId11" Target="../media/image29.jpeg" Type="http://schemas.openxmlformats.org/officeDocument/2006/relationships/image"/><Relationship Id="rId5" Target="../media/hdphoto7.wdp" Type="http://schemas.microsoft.com/office/2007/relationships/hdphoto"/><Relationship Id="rId10" Target="../media/image34.png" Type="http://schemas.openxmlformats.org/officeDocument/2006/relationships/image"/><Relationship Id="rId4" Target="../media/image54.png" Type="http://schemas.openxmlformats.org/officeDocument/2006/relationships/image"/><Relationship Id="rId9" Target="../media/hdphoto8.wdp" Type="http://schemas.microsoft.com/office/2007/relationships/hdphoto"/></Relationships>
</file>

<file path=ppt/slides/_rels/slide12.xml.rels><?xml version="1.0" encoding="UTF-8" standalone="yes" ?><Relationships xmlns="http://schemas.openxmlformats.org/package/2006/relationships"><Relationship Id="rId3" Target="../media/image57.pn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59.png" Type="http://schemas.openxmlformats.org/officeDocument/2006/relationships/image"/><Relationship Id="rId5" Target="../media/image5.png" Type="http://schemas.openxmlformats.org/officeDocument/2006/relationships/image"/><Relationship Id="rId4" Target="../media/image58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8" Target="../media/hdphoto10.wdp" Type="http://schemas.microsoft.com/office/2007/relationships/hdphoto"/><Relationship Id="rId3" Target="../media/image65.jpeg" Type="http://schemas.openxmlformats.org/officeDocument/2006/relationships/image"/><Relationship Id="rId7" Target="../media/image68.jpeg" Type="http://schemas.openxmlformats.org/officeDocument/2006/relationships/image"/><Relationship Id="rId2" Target="../media/image6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hdphoto9.wdp" Type="http://schemas.microsoft.com/office/2007/relationships/hdphoto"/><Relationship Id="rId5" Target="../media/image67.jpeg" Type="http://schemas.openxmlformats.org/officeDocument/2006/relationships/image"/><Relationship Id="rId10" Target="../media/image5.png" Type="http://schemas.openxmlformats.org/officeDocument/2006/relationships/image"/><Relationship Id="rId4" Target="../media/image66.jpeg" Type="http://schemas.openxmlformats.org/officeDocument/2006/relationships/image"/><Relationship Id="rId9" Target="../media/image69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5.png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7" Target="../media/image5.png" Type="http://schemas.openxmlformats.org/officeDocument/2006/relationships/image"/><Relationship Id="rId2" Target="../media/image8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8.jpeg" Type="http://schemas.openxmlformats.org/officeDocument/2006/relationships/image"/><Relationship Id="rId5" Target="../media/hdphoto11.wdp" Type="http://schemas.microsoft.com/office/2007/relationships/hdphoto"/><Relationship Id="rId4" Target="../media/image87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3" Target="../media/image98.jpeg" Type="http://schemas.openxmlformats.org/officeDocument/2006/relationships/image"/><Relationship Id="rId2" Target="../media/image9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pn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1.jpeg"/></Relationships>
</file>

<file path=ppt/slides/_rels/slide27.xml.rels><?xml version="1.0" encoding="UTF-8" standalone="yes" ?><Relationships xmlns="http://schemas.openxmlformats.org/package/2006/relationships"><Relationship Id="rId8" Target="../media/image5.png" Type="http://schemas.openxmlformats.org/officeDocument/2006/relationships/image"/><Relationship Id="rId3" Target="../media/hdphoto12.wdp" Type="http://schemas.microsoft.com/office/2007/relationships/hdphoto"/><Relationship Id="rId7" Target="../media/hdphoto14.wdp" Type="http://schemas.microsoft.com/office/2007/relationships/hdphoto"/><Relationship Id="rId2" Target="../media/image10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04.jpeg" Type="http://schemas.openxmlformats.org/officeDocument/2006/relationships/image"/><Relationship Id="rId5" Target="../media/hdphoto13.wdp" Type="http://schemas.microsoft.com/office/2007/relationships/hdphoto"/><Relationship Id="rId4" Target="../media/image103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 ?><Relationships xmlns="http://schemas.openxmlformats.org/package/2006/relationships"><Relationship Id="rId3" Target="../media/hdphoto15.wdp" Type="http://schemas.microsoft.com/office/2007/relationships/hdphoto"/><Relationship Id="rId7" Target="../media/image5.png" Type="http://schemas.openxmlformats.org/officeDocument/2006/relationships/image"/><Relationship Id="rId2" Target="../media/image10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09.jpeg" Type="http://schemas.openxmlformats.org/officeDocument/2006/relationships/image"/><Relationship Id="rId5" Target="../media/image108.jpeg" Type="http://schemas.openxmlformats.org/officeDocument/2006/relationships/image"/><Relationship Id="rId4" Target="../media/image107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hyperlink" Target="http://www.mcykt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15.jpeg"/></Relationships>
</file>

<file path=ppt/slides/_rels/slide35.xml.rels><?xml version="1.0" encoding="UTF-8" standalone="yes" ?><Relationships xmlns="http://schemas.openxmlformats.org/package/2006/relationships"><Relationship Id="rId3" Target="NULL" Type="http://schemas.microsoft.com/office/2007/relationships/hdphoto"/><Relationship Id="rId7" Target="../media/image5.png" Type="http://schemas.openxmlformats.org/officeDocument/2006/relationships/image"/><Relationship Id="rId2" Target="../media/image11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19.jpeg" Type="http://schemas.openxmlformats.org/officeDocument/2006/relationships/image"/><Relationship Id="rId5" Target="../media/image118.jpeg" Type="http://schemas.openxmlformats.org/officeDocument/2006/relationships/image"/><Relationship Id="rId4" Target="../media/image117.jpeg" Type="http://schemas.openxmlformats.org/officeDocument/2006/relationships/image"/></Relationships>
</file>

<file path=ppt/slides/_rels/slide36.xml.rels><?xml version="1.0" encoding="UTF-8" standalone="yes" ?><Relationships xmlns="http://schemas.openxmlformats.org/package/2006/relationships"><Relationship Id="rId3" Target="../media/image120.jpeg" Type="http://schemas.openxmlformats.org/officeDocument/2006/relationships/image"/><Relationship Id="rId2" Target="../notesSlides/notesSlide17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5.png" Type="http://schemas.openxmlformats.org/officeDocument/2006/relationships/image"/><Relationship Id="rId4" Target="../media/image121.jpeg" Type="http://schemas.openxmlformats.org/officeDocument/2006/relationships/image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34.jpeg"/></Relationships>
</file>

<file path=ppt/slides/_rels/slide43.xml.rels><?xml version="1.0" encoding="UTF-8" standalone="yes" ?><Relationships xmlns="http://schemas.openxmlformats.org/package/2006/relationships"><Relationship Id="rId3" Target="../media/image136.jpeg" Type="http://schemas.openxmlformats.org/officeDocument/2006/relationships/image"/><Relationship Id="rId2" Target="../media/image13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.png" Type="http://schemas.openxmlformats.org/officeDocument/2006/relationships/image"/><Relationship Id="rId4" Target="../media/image137.jpeg" Type="http://schemas.openxmlformats.org/officeDocument/2006/relationships/image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7" Type="http://schemas.openxmlformats.org/officeDocument/2006/relationships/image" Target="../media/image5.pn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46.jpeg"/></Relationships>
</file>

<file path=ppt/slides/_rels/slide48.xml.rels><?xml version="1.0" encoding="UTF-8" standalone="yes" ?><Relationships xmlns="http://schemas.openxmlformats.org/package/2006/relationships"><Relationship Id="rId3" Target="../media/image148.jpeg" Type="http://schemas.openxmlformats.org/officeDocument/2006/relationships/image"/><Relationship Id="rId2" Target="../media/image14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.png" Type="http://schemas.openxmlformats.org/officeDocument/2006/relationships/image"/><Relationship Id="rId4" Target="../media/image149.jpeg" Type="http://schemas.openxmlformats.org/officeDocument/2006/relationships/image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mcy_2013@mail.ru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8" Target="../media/image22.jpeg" Type="http://schemas.openxmlformats.org/officeDocument/2006/relationships/image"/><Relationship Id="rId3" Target="../media/image17.jpeg" Type="http://schemas.openxmlformats.org/officeDocument/2006/relationships/image"/><Relationship Id="rId7" Target="../media/image21.gif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Relationship Id="rId9" Target="../media/image5.pn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 ?><Relationships xmlns="http://schemas.openxmlformats.org/package/2006/relationships"><Relationship Id="rId8" Target="../media/image31.jpeg" Type="http://schemas.openxmlformats.org/officeDocument/2006/relationships/image"/><Relationship Id="rId13" Target="../media/image34.png" Type="http://schemas.openxmlformats.org/officeDocument/2006/relationships/image"/><Relationship Id="rId3" Target="../media/image27.jpeg" Type="http://schemas.openxmlformats.org/officeDocument/2006/relationships/image"/><Relationship Id="rId7" Target="../media/image30.jpeg" Type="http://schemas.openxmlformats.org/officeDocument/2006/relationships/image"/><Relationship Id="rId12" Target="../media/hdphoto3.wdp" Type="http://schemas.microsoft.com/office/2007/relationships/hdphoto"/><Relationship Id="rId17" Target="../media/image5.png" Type="http://schemas.openxmlformats.org/officeDocument/2006/relationships/image"/><Relationship Id="rId2" Target="../notesSlides/notesSlide8.xml" Type="http://schemas.openxmlformats.org/officeDocument/2006/relationships/notesSlide"/><Relationship Id="rId16" Target="../media/image36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9.jpeg" Type="http://schemas.openxmlformats.org/officeDocument/2006/relationships/image"/><Relationship Id="rId11" Target="../media/image33.png" Type="http://schemas.openxmlformats.org/officeDocument/2006/relationships/image"/><Relationship Id="rId5" Target="../media/hdphoto1.wdp" Type="http://schemas.microsoft.com/office/2007/relationships/hdphoto"/><Relationship Id="rId15" Target="../media/hdphoto4.wdp" Type="http://schemas.microsoft.com/office/2007/relationships/hdphoto"/><Relationship Id="rId10" Target="../media/hdphoto2.wdp" Type="http://schemas.microsoft.com/office/2007/relationships/hdphoto"/><Relationship Id="rId4" Target="../media/image28.png" Type="http://schemas.openxmlformats.org/officeDocument/2006/relationships/image"/><Relationship Id="rId9" Target="../media/image32.png" Type="http://schemas.openxmlformats.org/officeDocument/2006/relationships/image"/><Relationship Id="rId14" Target="../media/image35.pn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42.png" Type="http://schemas.openxmlformats.org/officeDocument/2006/relationships/image"/><Relationship Id="rId13" Target="../media/image45.jpeg" Type="http://schemas.openxmlformats.org/officeDocument/2006/relationships/image"/><Relationship Id="rId3" Target="../media/image37.jpeg" Type="http://schemas.openxmlformats.org/officeDocument/2006/relationships/image"/><Relationship Id="rId7" Target="../media/image41.jpeg" Type="http://schemas.openxmlformats.org/officeDocument/2006/relationships/image"/><Relationship Id="rId12" Target="../media/image44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40.jpeg" Type="http://schemas.openxmlformats.org/officeDocument/2006/relationships/image"/><Relationship Id="rId11" Target="../media/image5.png" Type="http://schemas.openxmlformats.org/officeDocument/2006/relationships/image"/><Relationship Id="rId5" Target="../media/image39.jpeg" Type="http://schemas.openxmlformats.org/officeDocument/2006/relationships/image"/><Relationship Id="rId10" Target="../media/image43.png" Type="http://schemas.openxmlformats.org/officeDocument/2006/relationships/image"/><Relationship Id="rId4" Target="../media/image38.jpeg" Type="http://schemas.openxmlformats.org/officeDocument/2006/relationships/image"/><Relationship Id="rId9" Target="../media/hdphoto5.wdp" Type="http://schemas.microsoft.com/office/2007/relationships/hdphoto"/><Relationship Id="rId14" Target="../media/image46.gif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004048" y="260648"/>
            <a:ext cx="3744416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ПРИМЕНЕНИЕ ТЕХНОЛОГИЙ БЛАГОЖЕЛАТЕЛЬ 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НОСТИ  ПАЦИЕНТАМ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КОНЦЕПЦИИ БЕРЕЖЛИВО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ЗДРАВООХРАНЕНИЯ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628800"/>
            <a:ext cx="4104456" cy="204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ГОСУДАРСТВЕННОЕ АВТОНОМНОЕ УЧРЕЖДЕНИЕ 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РЕСПУБЛИКИ САХА (ЯКУТИЯ)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«МЕДИЦИНСКИЙ ЦЕНТР Г.ЯКУТСКА»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сайт: </a:t>
            </a: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mcykt.ru</a:t>
            </a:r>
            <a:b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e-mail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mcy_2013@mail.ru</a:t>
            </a:r>
            <a:b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инстаграм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en-US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mcy_ykt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4509120"/>
            <a:ext cx="4032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/>
            <a:r>
              <a:rPr lang="ru-RU" sz="1600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Докладывает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ЯКОВЛЕВ Алексей </a:t>
            </a:r>
            <a:r>
              <a:rPr lang="ru-RU" sz="1600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Аммосович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заместитель главного врача по ОМР;</a:t>
            </a:r>
          </a:p>
          <a:p>
            <a:pPr marL="342900" lvl="0" indent="-342900" algn="r">
              <a:defRPr/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БОРИСОВА Елена </a:t>
            </a:r>
            <a:r>
              <a:rPr lang="ru-RU" sz="1600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Афраимовна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главный врач;</a:t>
            </a:r>
          </a:p>
          <a:p>
            <a:pPr marL="342900" lvl="0" indent="-342900" algn="r">
              <a:defRPr/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ГРЯЗНУХИНА Наталья Николаевна, руководитель Центра корпоративного обучения  </a:t>
            </a:r>
            <a:endParaRPr lang="ru-RU" sz="16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332656"/>
            <a:ext cx="72008" cy="62646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2226" y="404664"/>
            <a:ext cx="1008112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45720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НЕНУЖНЫХ ПЕРЕМЕЩЕНИЙ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lum bright="11000"/>
          </a:blip>
          <a:srcRect l="-12228" r="29077"/>
          <a:stretch/>
        </p:blipFill>
        <p:spPr>
          <a:xfrm>
            <a:off x="179512" y="1412776"/>
            <a:ext cx="3133530" cy="1828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1447800"/>
            <a:ext cx="2957264" cy="1843088"/>
          </a:xfrm>
          <a:prstGeom prst="rect">
            <a:avLst/>
          </a:prstGeom>
        </p:spPr>
      </p:pic>
      <p:sp>
        <p:nvSpPr>
          <p:cNvPr id="6" name="Штриховая стрелка вправо 5"/>
          <p:cNvSpPr/>
          <p:nvPr/>
        </p:nvSpPr>
        <p:spPr>
          <a:xfrm>
            <a:off x="3810000" y="1676400"/>
            <a:ext cx="1371600" cy="762000"/>
          </a:xfrm>
          <a:prstGeom prst="strip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3717031"/>
            <a:ext cx="2808312" cy="26808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7" b="100000" l="10000" r="90000">
                        <a14:foregroundMark x1="39375" y1="72083" x2="50938" y2="81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568" y="4005064"/>
            <a:ext cx="2345432" cy="1759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120" y="3789040"/>
            <a:ext cx="3056012" cy="164236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7000204" y="4988815"/>
            <a:ext cx="1676251" cy="1512979"/>
          </a:xfrm>
          <a:prstGeom prst="rect">
            <a:avLst/>
          </a:prstGeom>
        </p:spPr>
      </p:pic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3923928" y="4581128"/>
            <a:ext cx="1371600" cy="762000"/>
          </a:xfrm>
          <a:prstGeom prst="strip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980728"/>
            <a:ext cx="3143251" cy="3143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363544" cy="457200"/>
          </a:xfrm>
        </p:spPr>
        <p:txBody>
          <a:bodyPr>
            <a:noAutofit/>
          </a:bodyPr>
          <a:lstStyle/>
          <a:p>
            <a:pPr lvl="0"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ДЕФЕКТА ПРОДУКЦИИ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28600" y="1412776"/>
            <a:ext cx="1823120" cy="136815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МЭЭ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МЭК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ЭКМП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4975" y="3004935"/>
            <a:ext cx="2619375" cy="857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721" y="5019319"/>
            <a:ext cx="2178479" cy="1418362"/>
          </a:xfrm>
          <a:prstGeom prst="rect">
            <a:avLst/>
          </a:prstGeom>
        </p:spPr>
      </p:pic>
      <p:sp>
        <p:nvSpPr>
          <p:cNvPr id="12" name="Содержимое 7"/>
          <p:cNvSpPr txBox="1">
            <a:spLocks/>
          </p:cNvSpPr>
          <p:nvPr/>
        </p:nvSpPr>
        <p:spPr>
          <a:xfrm>
            <a:off x="179512" y="5445224"/>
            <a:ext cx="2808312" cy="201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4,0 млн.руб.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4008" y="1484784"/>
            <a:ext cx="1847850" cy="19145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306441" y="3158058"/>
            <a:ext cx="1987678" cy="327962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5421" r="54731" b="47957"/>
          <a:stretch/>
        </p:blipFill>
        <p:spPr>
          <a:xfrm rot="18655552">
            <a:off x="4593328" y="1641287"/>
            <a:ext cx="2015702" cy="4690611"/>
          </a:xfrm>
          <a:prstGeom prst="rect">
            <a:avLst/>
          </a:prstGeom>
        </p:spPr>
      </p:pic>
      <p:pic>
        <p:nvPicPr>
          <p:cNvPr id="16" name="Picture 2" descr="Картинки по запросу стрелка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45" t="13835" b="51166"/>
          <a:stretch/>
        </p:blipFill>
        <p:spPr bwMode="auto">
          <a:xfrm rot="11726092" flipH="1">
            <a:off x="1499823" y="4804193"/>
            <a:ext cx="5649052" cy="135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держимое 7"/>
          <p:cNvSpPr txBox="1">
            <a:spLocks/>
          </p:cNvSpPr>
          <p:nvPr/>
        </p:nvSpPr>
        <p:spPr>
          <a:xfrm>
            <a:off x="6372200" y="1314257"/>
            <a:ext cx="2825559" cy="1676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012 г.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36,0 млн. руб.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 l="17379" t="19384" r="8760" b="3078"/>
          <a:stretch>
            <a:fillRect/>
          </a:stretch>
        </p:blipFill>
        <p:spPr bwMode="auto">
          <a:xfrm>
            <a:off x="544696" y="3429000"/>
            <a:ext cx="3595256" cy="30963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812360" cy="457200"/>
          </a:xfrm>
        </p:spPr>
        <p:txBody>
          <a:bodyPr>
            <a:noAutofit/>
          </a:bodyPr>
          <a:lstStyle/>
          <a:p>
            <a:pPr lvl="0" algn="l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ПОТЕРИ, СВЯЗАННЫЕ С НЕРЕАЛИЗОВАННЫМ ТВОРЧЕСКИМ ПОТЕНЦИАЛОМ СОТРУДНИКОВ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23928" y="1556792"/>
            <a:ext cx="4383641" cy="2438400"/>
          </a:xfrm>
          <a:prstGeom prst="rect">
            <a:avLst/>
          </a:prstGeom>
        </p:spPr>
      </p:pic>
      <p:sp>
        <p:nvSpPr>
          <p:cNvPr id="9" name="Умножение 8"/>
          <p:cNvSpPr/>
          <p:nvPr/>
        </p:nvSpPr>
        <p:spPr>
          <a:xfrm rot="21422946">
            <a:off x="-283863" y="2614330"/>
            <a:ext cx="4833672" cy="4502421"/>
          </a:xfrm>
          <a:prstGeom prst="mathMultiply">
            <a:avLst>
              <a:gd name="adj1" fmla="val 331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3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501008"/>
            <a:ext cx="1728192" cy="1676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188640"/>
            <a:ext cx="7740352" cy="6858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ОТКРЫТИЕ ОТДЕЛЕНИЯ КОМПЛЕКСНОГО ГЕРИАТРИЧЕСКОГО УЧАСТКА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810000"/>
            <a:ext cx="3733800" cy="2819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810000"/>
            <a:ext cx="3810000" cy="2819400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0" y="1268760"/>
            <a:ext cx="8963472" cy="2376264"/>
          </a:xfrm>
          <a:prstGeom prst="rect">
            <a:avLst/>
          </a:prstGeom>
        </p:spPr>
        <p:txBody>
          <a:bodyPr vert="horz" lIns="91414" tIns="45707" rIns="91414" bIns="4570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 рамках подготовки празднования 70-летия Победы в ВОВ, и в целях улучшения доступности и качества оказания первичной медико-санитарной помощи пожилому населению в декабре 2014 года организован комплексный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гериатрический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участок в составе: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врача терапевта-гериатра участкового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Бурмистровой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Туйары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Викторовны,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участковой медицинской сестры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фельдшера.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50" y="3810000"/>
            <a:ext cx="2495550" cy="2819400"/>
          </a:xfrm>
          <a:prstGeom prst="rect">
            <a:avLst/>
          </a:prstGeom>
        </p:spPr>
      </p:pic>
      <p:pic>
        <p:nvPicPr>
          <p:cNvPr id="10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ТОК ВРЕ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2013 год</a:t>
            </a:r>
            <a:endParaRPr lang="ru-RU" sz="96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Что сделано?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404664"/>
            <a:ext cx="7668344" cy="533400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ОТДЕЛЕНИЕ ПАЛЛИАТИВНОЙ ПОМОЩИ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267744" y="1556792"/>
            <a:ext cx="6876256" cy="2590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Кангаласская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участковая больница, 17 коек.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Начало работы - 18 марта 2013г.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за 5 лет госпитализировано – 986 человек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Заведующий отделением, врач хирург-онколог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Индеев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Николай Валентинович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Главный внештатный специалист МЗ РС(Я), член профильной комиссии по паллиативной помощи МЗ РФ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gryaznuhinann\Desktop\ГНН\фото\Фото 2015 декабрь\Заведующие\Индеев Н.В\LM__3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1905000" cy="2816480"/>
          </a:xfrm>
          <a:prstGeom prst="rect">
            <a:avLst/>
          </a:prstGeom>
          <a:noFill/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2057400" y="6019800"/>
            <a:ext cx="4724400" cy="676892"/>
          </a:xfrm>
          <a:prstGeom prst="rect">
            <a:avLst/>
          </a:prstGeom>
        </p:spPr>
        <p:txBody>
          <a:bodyPr vert="horz" lIns="91414" tIns="45707" rIns="91414" bIns="4570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1" name="Picture 2" descr="C:\Users\gryaznuhinann\Desktop\фото\сайт 2015\хоспис\DSC_5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19600"/>
            <a:ext cx="2286000" cy="2057400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1" y="4419600"/>
            <a:ext cx="2286000" cy="20574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3400" y="4648200"/>
            <a:ext cx="2057400" cy="16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91199" y="4800601"/>
            <a:ext cx="2057402" cy="12954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4419601"/>
            <a:ext cx="1676400" cy="2057400"/>
          </a:xfrm>
          <a:prstGeom prst="rect">
            <a:avLst/>
          </a:prstGeom>
        </p:spPr>
      </p:pic>
      <p:pic>
        <p:nvPicPr>
          <p:cNvPr id="16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188640"/>
            <a:ext cx="7524328" cy="838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ОТКРЫТИЕ ОТДЕЛЕНИЯ ЛУЧЕВОЙ ДИАГНОСТИКИ  В ЖАТАЙСКОЙ БОЛЬНИЦЕ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30480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149080"/>
            <a:ext cx="32766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411760" y="1628800"/>
            <a:ext cx="6553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09.08.2013г. проведено торжественное открытие отделения лучевой диагностики в 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Жатай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удобства населения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пригородов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Заведующая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Жатайской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больницей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Соколова Анна Николаевна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 организатор, депутат городского округа «ГО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Жатай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149080"/>
            <a:ext cx="28194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gryaznuhinann\Desktop\WhatsApp Images\DCIM\P61130-141331.jpg"/>
          <p:cNvPicPr>
            <a:picLocks noChangeAspect="1" noChangeArrowheads="1"/>
          </p:cNvPicPr>
          <p:nvPr/>
        </p:nvPicPr>
        <p:blipFill>
          <a:blip r:embed="rId6" cstate="print"/>
          <a:srcRect l="18904" t="30455" r="30119" b="16752"/>
          <a:stretch>
            <a:fillRect/>
          </a:stretch>
        </p:blipFill>
        <p:spPr bwMode="auto">
          <a:xfrm>
            <a:off x="179512" y="1340768"/>
            <a:ext cx="1957684" cy="2703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188640"/>
            <a:ext cx="759633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ОТКРЫТИЕ ДЕТСКОГО МОДУЛЯ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ЖАТАЙСКОЙ БОЛЬНИЦЕ - 2013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5800" y="1556792"/>
            <a:ext cx="4495800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 декабря 2013 года к 20летию Конституции РФ состоялось торжественное открытие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ДЕТСКОЙ МОДУЛЬНОЙ БОЛЬНИЦЫ,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куда вошли:  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детская консультация на 4 врачебных участка и детское отделение на 15 коек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адресу: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Жатай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ул. Комсомольская,  12/2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news.ykt.ru/upload/image/2013/12/16739/IMG_8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7200"/>
            <a:ext cx="3200400" cy="2438400"/>
          </a:xfrm>
          <a:prstGeom prst="rect">
            <a:avLst/>
          </a:prstGeom>
          <a:noFill/>
        </p:spPr>
      </p:pic>
      <p:pic>
        <p:nvPicPr>
          <p:cNvPr id="19460" name="Picture 4" descr="http://news.ykt.ru/upload/image/2013/12/16739/IMG_8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267200"/>
            <a:ext cx="3200400" cy="2438400"/>
          </a:xfrm>
          <a:prstGeom prst="rect">
            <a:avLst/>
          </a:prstGeom>
          <a:noFill/>
        </p:spPr>
      </p:pic>
      <p:pic>
        <p:nvPicPr>
          <p:cNvPr id="19462" name="Picture 6" descr="http://news.ykt.ru/upload/image/2013/12/16739/IMG_8825.JPG"/>
          <p:cNvPicPr>
            <a:picLocks noChangeAspect="1" noChangeArrowheads="1"/>
          </p:cNvPicPr>
          <p:nvPr/>
        </p:nvPicPr>
        <p:blipFill>
          <a:blip r:embed="rId4" cstate="print">
            <a:lum bright="12000" contrast="22000"/>
          </a:blip>
          <a:srcRect/>
          <a:stretch>
            <a:fillRect/>
          </a:stretch>
        </p:blipFill>
        <p:spPr bwMode="auto">
          <a:xfrm>
            <a:off x="6172199" y="4267200"/>
            <a:ext cx="3067665" cy="2438400"/>
          </a:xfrm>
          <a:prstGeom prst="rect">
            <a:avLst/>
          </a:prstGeom>
          <a:noFill/>
        </p:spPr>
      </p:pic>
      <p:pic>
        <p:nvPicPr>
          <p:cNvPr id="19464" name="Picture 8" descr="http://news.ykt.ru/upload/image/2013/12/16739/main.jpg?1386890224"/>
          <p:cNvPicPr>
            <a:picLocks noChangeAspect="1" noChangeArrowheads="1"/>
          </p:cNvPicPr>
          <p:nvPr/>
        </p:nvPicPr>
        <p:blipFill>
          <a:blip r:embed="rId5" cstate="print">
            <a:lum bright="11000" contrast="4000"/>
          </a:blip>
          <a:srcRect t="10500"/>
          <a:stretch>
            <a:fillRect/>
          </a:stretch>
        </p:blipFill>
        <p:spPr bwMode="auto">
          <a:xfrm>
            <a:off x="179512" y="1484784"/>
            <a:ext cx="4191000" cy="2527176"/>
          </a:xfrm>
          <a:prstGeom prst="rect">
            <a:avLst/>
          </a:prstGeom>
          <a:noFill/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404664"/>
            <a:ext cx="7524328" cy="53340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ОТДЕЛЕНИЕ ВОССТАНОВИТЕЛЬНОЙ ТЕРАПИИ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657600" y="3861048"/>
            <a:ext cx="5486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Внедрение новых физиотерапевтических методов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лечения: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Транскраниальная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микрополяризация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 детской практике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Бегущее магнитное поле (полимаг-02), в том числе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транскраниальный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метод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Лазерная терапия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Внутритканевая электростимуляция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Аппарат комбинированной электротерапии «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BTL5818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Ударно-волновая терапия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2529" name="Picture 1" descr="D:\Desktop\рабочий стол\платные\IMG-20141001-WA0028.jpg"/>
          <p:cNvPicPr>
            <a:picLocks noChangeAspect="1" noChangeArrowheads="1"/>
          </p:cNvPicPr>
          <p:nvPr/>
        </p:nvPicPr>
        <p:blipFill>
          <a:blip r:embed="rId2" cstate="print">
            <a:lum bright="18000" contrast="9000"/>
          </a:blip>
          <a:srcRect l="23333"/>
          <a:stretch>
            <a:fillRect/>
          </a:stretch>
        </p:blipFill>
        <p:spPr bwMode="auto">
          <a:xfrm>
            <a:off x="179512" y="1268760"/>
            <a:ext cx="2209800" cy="2362200"/>
          </a:xfrm>
          <a:prstGeom prst="rect">
            <a:avLst/>
          </a:prstGeom>
          <a:noFill/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2438400" y="1412776"/>
            <a:ext cx="6705600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Поликлиническое отделение №2, 202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мкр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., корпус 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Отделение восстановительной терапии и реабилитации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Заведующий отделением, врач педиатр, физиотерапевт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Черемицин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Борис Георгиевич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5" name="Picture 5" descr="C:\Users\gryaznuhinann\Desktop\ГНН\202\P61004-095919(1).jpg"/>
          <p:cNvPicPr>
            <a:picLocks noChangeAspect="1" noChangeArrowheads="1"/>
          </p:cNvPicPr>
          <p:nvPr/>
        </p:nvPicPr>
        <p:blipFill>
          <a:blip r:embed="rId3" cstate="print"/>
          <a:srcRect t="8940"/>
          <a:stretch>
            <a:fillRect/>
          </a:stretch>
        </p:blipFill>
        <p:spPr bwMode="auto">
          <a:xfrm>
            <a:off x="179512" y="3789040"/>
            <a:ext cx="3276600" cy="1688162"/>
          </a:xfrm>
          <a:prstGeom prst="rect">
            <a:avLst/>
          </a:prstGeom>
          <a:noFill/>
        </p:spPr>
      </p:pic>
      <p:pic>
        <p:nvPicPr>
          <p:cNvPr id="22530" name="Picture 2" descr="D:\Desktop\рабочий стол\ГНН\202\IMG-20161003-WA0017.jpg"/>
          <p:cNvPicPr>
            <a:picLocks noChangeAspect="1" noChangeArrowheads="1"/>
          </p:cNvPicPr>
          <p:nvPr/>
        </p:nvPicPr>
        <p:blipFill>
          <a:blip r:embed="rId4" cstate="print">
            <a:lum bright="9000" contrast="51000"/>
          </a:blip>
          <a:srcRect t="11234" b="19726"/>
          <a:stretch>
            <a:fillRect/>
          </a:stretch>
        </p:blipFill>
        <p:spPr bwMode="auto">
          <a:xfrm>
            <a:off x="152400" y="5486400"/>
            <a:ext cx="3276600" cy="1066800"/>
          </a:xfrm>
          <a:prstGeom prst="rect">
            <a:avLst/>
          </a:prstGeom>
          <a:noFill/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ОТКРЫТИЕ ЦЕНТРА ОХРАНЫ ЗДОРОВЬЯ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РЕПРОДУКЦИИ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343400"/>
            <a:ext cx="32004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627784" y="1700808"/>
            <a:ext cx="6096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27.09.2013г. проведено торжественное открытие Центра охраны здоровья семьи и репродукции.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реконструкцию которого в рамках программы модернизации здравоохранения было израсходовано более 30,0 млн. рублей.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Заведующая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Алиева Вера Матвеевна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 акушер-гинеколог высшей категории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3400"/>
            <a:ext cx="3200400" cy="2133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2170933" cy="2895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343400"/>
            <a:ext cx="2895600" cy="2133601"/>
          </a:xfrm>
          <a:prstGeom prst="rect">
            <a:avLst/>
          </a:prstGeom>
        </p:spPr>
      </p:pic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996952"/>
            <a:ext cx="2952328" cy="2952328"/>
          </a:xfrm>
          <a:prstGeom prst="rect">
            <a:avLst/>
          </a:prstGeom>
          <a:noFill/>
        </p:spPr>
      </p:pic>
      <p:pic>
        <p:nvPicPr>
          <p:cNvPr id="75786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645024"/>
            <a:ext cx="2880320" cy="2880320"/>
          </a:xfrm>
          <a:prstGeom prst="rect">
            <a:avLst/>
          </a:prstGeom>
          <a:noFill/>
        </p:spPr>
      </p:pic>
      <p:sp>
        <p:nvSpPr>
          <p:cNvPr id="61" name="Rectangle 8"/>
          <p:cNvSpPr txBox="1">
            <a:spLocks noChangeArrowheads="1"/>
          </p:cNvSpPr>
          <p:nvPr/>
        </p:nvSpPr>
        <p:spPr>
          <a:xfrm>
            <a:off x="1475656" y="188640"/>
            <a:ext cx="7668344" cy="86409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ПРЕДПОСЫЛКИ РЕФОРМИРОВАНИЯ СЕТИ УЧРЕЖДЕНИЙ ПЕРВИЧНОГО ЗВЕНА Г.ЯКУТСКА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-1" y="5534070"/>
            <a:ext cx="2928957" cy="895327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5780" name="Picture 4" descr="ÐÐ°ÑÑÐ¸Ð½ÐºÐ¸ Ð¿Ð¾ Ð·Ð°Ð¿ÑÐ¾ÑÑ Ð±Ð°Ð½ÐºÑÐ¾ÑÑ Ð¼ÐµÐ´Ð¸Ð½ÑÑÐºÐ¸Ðµ Ð¾ÑÐ³Ð°Ð½Ð¸Ð·Ð°ÑÐ¸Ð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1"/>
              </a:clrFrom>
              <a:clrTo>
                <a:srgbClr val="FDFD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64666">
            <a:off x="4375892" y="1523931"/>
            <a:ext cx="3758532" cy="2132483"/>
          </a:xfrm>
          <a:prstGeom prst="rect">
            <a:avLst/>
          </a:prstGeom>
          <a:noFill/>
        </p:spPr>
      </p:pic>
      <p:pic>
        <p:nvPicPr>
          <p:cNvPr id="75782" name="Picture 6" descr="ÐÐ°ÑÑÐ¸Ð½ÐºÐ¸ Ð¿Ð¾ Ð·Ð°Ð¿ÑÐ¾ÑÑ Ð´Ð²Ð° Ð¿ÑÑÐ¸ Ð²ÑÐ±Ð¾Ñ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274314"/>
            <a:ext cx="3384376" cy="458368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131840" y="4581128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Дотирование учреждений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772816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Реорганизация с целью выведения на самоокупаемость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797152"/>
            <a:ext cx="2060848" cy="2060848"/>
          </a:xfrm>
          <a:prstGeom prst="rect">
            <a:avLst/>
          </a:prstGeom>
          <a:noFill/>
        </p:spPr>
      </p:pic>
      <p:pic>
        <p:nvPicPr>
          <p:cNvPr id="1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236296" cy="457200"/>
          </a:xfrm>
        </p:spPr>
        <p:txBody>
          <a:bodyPr>
            <a:noAutofit/>
          </a:bodyPr>
          <a:lstStyle/>
          <a:p>
            <a:pPr algn="l">
              <a:lnSpc>
                <a:spcPts val="4000"/>
              </a:lnSpc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КРИЗИСНЫЙ ЦЕНТР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ЦОЗСиР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gryaznuhinann\Desktop\ВЫСТАВКА МАТЕРИ-РОССИИ\IMAG1032.jpg"/>
          <p:cNvPicPr/>
          <p:nvPr/>
        </p:nvPicPr>
        <p:blipFill>
          <a:blip r:embed="rId2" cstate="print">
            <a:lum bright="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12" b="16162"/>
          <a:stretch>
            <a:fillRect/>
          </a:stretch>
        </p:blipFill>
        <p:spPr bwMode="auto">
          <a:xfrm>
            <a:off x="395536" y="1484784"/>
            <a:ext cx="416612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gryaznuhinann\Desktop\ВЫСТАВКА МАТЕРИ-РОССИИ\IMAG103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0" b="6477"/>
          <a:stretch/>
        </p:blipFill>
        <p:spPr bwMode="auto">
          <a:xfrm>
            <a:off x="5004048" y="4077072"/>
            <a:ext cx="3672408" cy="2535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77072"/>
            <a:ext cx="417646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84784"/>
            <a:ext cx="3650838" cy="2249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gryaznuhinann\Desktop\ГНН\фото\фото подразделеений\P60531-120357-001.jpg"/>
          <p:cNvPicPr>
            <a:picLocks noChangeAspect="1" noChangeArrowheads="1"/>
          </p:cNvPicPr>
          <p:nvPr/>
        </p:nvPicPr>
        <p:blipFill>
          <a:blip r:embed="rId2" cstate="print"/>
          <a:srcRect t="18040" b="10022"/>
          <a:stretch>
            <a:fillRect/>
          </a:stretch>
        </p:blipFill>
        <p:spPr bwMode="auto">
          <a:xfrm>
            <a:off x="179512" y="1340768"/>
            <a:ext cx="4712881" cy="3168352"/>
          </a:xfrm>
          <a:prstGeom prst="rect">
            <a:avLst/>
          </a:prstGeom>
          <a:noFill/>
        </p:spPr>
      </p:pic>
      <p:pic>
        <p:nvPicPr>
          <p:cNvPr id="14339" name="Picture 3" descr="C:\Users\gryaznuhinann\Desktop\ГНН\фото\фото подразделеений\P60531-120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944" y="4805920"/>
            <a:ext cx="3798482" cy="1903227"/>
          </a:xfrm>
          <a:prstGeom prst="rect">
            <a:avLst/>
          </a:prstGeom>
          <a:noFill/>
        </p:spPr>
      </p:pic>
      <p:pic>
        <p:nvPicPr>
          <p:cNvPr id="14340" name="Picture 4" descr="C:\Users\gryaznuhinann\Desktop\ГНН\фото\фото подразделеений\P60531-1205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207" y="4827185"/>
            <a:ext cx="4612825" cy="1892595"/>
          </a:xfrm>
          <a:prstGeom prst="rect">
            <a:avLst/>
          </a:prstGeom>
          <a:noFill/>
        </p:spPr>
      </p:pic>
      <p:pic>
        <p:nvPicPr>
          <p:cNvPr id="14341" name="Picture 5" descr="C:\Users\gryaznuhinann\Desktop\ГНН\фото\фото подразделеений\P60531-120740.jpg"/>
          <p:cNvPicPr>
            <a:picLocks noChangeAspect="1" noChangeArrowheads="1"/>
          </p:cNvPicPr>
          <p:nvPr/>
        </p:nvPicPr>
        <p:blipFill>
          <a:blip r:embed="rId5" cstate="print">
            <a:lum bright="26000" contrast="32000"/>
          </a:blip>
          <a:srcRect/>
          <a:stretch>
            <a:fillRect/>
          </a:stretch>
        </p:blipFill>
        <p:spPr bwMode="auto">
          <a:xfrm>
            <a:off x="5076056" y="1340768"/>
            <a:ext cx="3774557" cy="318207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331640" y="332656"/>
            <a:ext cx="7812360" cy="4613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СТРОИТЕЛЬСТВО ФП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С.СЫРДАХ – 2013г.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61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188640"/>
            <a:ext cx="7740352" cy="8019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ТРАНСПОРТНАЯ ДОСТУПНОСТЬ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ЖИТЕЛЕЙ ПРИГОРОДОВ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33400" y="4267200"/>
            <a:ext cx="8229600" cy="2258144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Открытие новых автобусных маршрутов  №155 и  111, объединяющих  пригородные поселки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Тулагино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Кангалассы,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Жатай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филиалы городского Медицинского центра и крупные республиканские больницы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447800"/>
            <a:ext cx="4219511" cy="2774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260648"/>
            <a:ext cx="7524328" cy="57755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ПОЛУЧЕНИЕ МЕЖДУНАРОДНОГО СЕРТИФИКАТА КАЧЕСТВА  ИСО 9001 – 16 ДЕКАБРЯ 2013 ГОДА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3314" name="Picture 2" descr="MED-CENTR_GBU_se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810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77072"/>
            <a:ext cx="4244621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lum bright="14000" contrast="14000"/>
          </a:blip>
          <a:srcRect/>
          <a:stretch>
            <a:fillRect/>
          </a:stretch>
        </p:blipFill>
        <p:spPr bwMode="auto">
          <a:xfrm>
            <a:off x="4427984" y="1484784"/>
            <a:ext cx="4267200" cy="2446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ТОК ВРЕ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2014 год</a:t>
            </a:r>
            <a:endParaRPr lang="ru-RU" sz="96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Что сделано?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331640" y="188640"/>
            <a:ext cx="7812360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ОТКРЫТИЕ ЦЕНТРАЛИЗОВАННОЙ ЛАБОРАТОРИИ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9512" y="1412776"/>
            <a:ext cx="8964488" cy="762000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Централизованной лаборатории – «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пилотный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проект. Первый опыт на территории республики.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Гафарова Наталья Николаевна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Заведующая лабораторией, врач лаборант высшей квалификационной категории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C:\Users\gryaznuhinann\Desktop\день медика\день медика телевизор\Рисунок1б.png"/>
          <p:cNvPicPr>
            <a:picLocks noChangeAspect="1" noChangeArrowheads="1"/>
          </p:cNvPicPr>
          <p:nvPr/>
        </p:nvPicPr>
        <p:blipFill>
          <a:blip r:embed="rId2" cstate="print"/>
          <a:srcRect t="14540"/>
          <a:stretch>
            <a:fillRect/>
          </a:stretch>
        </p:blipFill>
        <p:spPr bwMode="auto">
          <a:xfrm>
            <a:off x="1981200" y="2852936"/>
            <a:ext cx="7010400" cy="3795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gryaznuhinann\Desktop\ГНН\фото\Фото 2015 декабрь\Заведующие\Гафарова Н.Н\LM__3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852936"/>
            <a:ext cx="1667078" cy="2514600"/>
          </a:xfrm>
          <a:prstGeom prst="rect">
            <a:avLst/>
          </a:prstGeom>
          <a:noFill/>
        </p:spPr>
      </p:pic>
      <p:pic>
        <p:nvPicPr>
          <p:cNvPr id="10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4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260648"/>
            <a:ext cx="7596336" cy="689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ОТКРЫТИЕ ПЦР ЛАБОРАТОРИИ В ЖАТАЕ – 2014 ГОД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83568" y="3933056"/>
            <a:ext cx="7283152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itchFamily="34" charset="0"/>
              <a:buNone/>
            </a:pPr>
            <a:endParaRPr lang="ru-RU" sz="2800" dirty="0" smtClean="0">
              <a:solidFill>
                <a:schemeClr val="tx2"/>
              </a:solidFill>
            </a:endParaRPr>
          </a:p>
          <a:p>
            <a:pPr>
              <a:spcBef>
                <a:spcPts val="0"/>
              </a:spcBef>
            </a:pP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62400" y="1219200"/>
            <a:ext cx="5181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 апреля 2014 года при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Жатайской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больнице открылась современная ПЦР лаборатория. Заведующая, врач лаборант 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Айталина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Тортоусова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Спектр исследований очень широк, это и заболевания, передающиеся половым путем, вирусные гепатиты, ВИЧ-инфекция и многое другое.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Лаборатория обслуживает не только жителей пригородов, но и города Якутска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sakhapress.ru/wp-content/uploads/2014/04/IMG_02011.jpg"/>
          <p:cNvPicPr>
            <a:picLocks noChangeAspect="1" noChangeArrowheads="1"/>
          </p:cNvPicPr>
          <p:nvPr/>
        </p:nvPicPr>
        <p:blipFill>
          <a:blip r:embed="rId2" cstate="print">
            <a:lum bright="15000" contrast="30000"/>
          </a:blip>
          <a:srcRect/>
          <a:stretch>
            <a:fillRect/>
          </a:stretch>
        </p:blipFill>
        <p:spPr bwMode="auto">
          <a:xfrm>
            <a:off x="251520" y="3933056"/>
            <a:ext cx="3556000" cy="2667000"/>
          </a:xfrm>
          <a:prstGeom prst="rect">
            <a:avLst/>
          </a:prstGeom>
          <a:noFill/>
        </p:spPr>
      </p:pic>
      <p:pic>
        <p:nvPicPr>
          <p:cNvPr id="27652" name="Picture 4" descr="http://sakhapress.ru/wp-content/uploads/2014/04/IMG_0211.jpg"/>
          <p:cNvPicPr>
            <a:picLocks noChangeAspect="1" noChangeArrowheads="1"/>
          </p:cNvPicPr>
          <p:nvPr/>
        </p:nvPicPr>
        <p:blipFill>
          <a:blip r:embed="rId3" cstate="print">
            <a:lum bright="16000" contrast="33000"/>
          </a:blip>
          <a:srcRect t="5559"/>
          <a:stretch>
            <a:fillRect/>
          </a:stretch>
        </p:blipFill>
        <p:spPr bwMode="auto">
          <a:xfrm>
            <a:off x="251520" y="1340768"/>
            <a:ext cx="3551312" cy="2446784"/>
          </a:xfrm>
          <a:prstGeom prst="rect">
            <a:avLst/>
          </a:prstGeom>
          <a:noFill/>
        </p:spPr>
      </p:pic>
      <p:pic>
        <p:nvPicPr>
          <p:cNvPr id="27654" name="Picture 6" descr="http://sakhapress.ru/wp-content/uploads/2014/04/IMG_01961.jpg"/>
          <p:cNvPicPr>
            <a:picLocks noChangeAspect="1" noChangeArrowheads="1"/>
          </p:cNvPicPr>
          <p:nvPr/>
        </p:nvPicPr>
        <p:blipFill>
          <a:blip r:embed="rId4" cstate="print">
            <a:lum bright="11000" contrast="38000"/>
          </a:blip>
          <a:srcRect/>
          <a:stretch>
            <a:fillRect/>
          </a:stretch>
        </p:blipFill>
        <p:spPr bwMode="auto">
          <a:xfrm>
            <a:off x="4211960" y="3933056"/>
            <a:ext cx="4248472" cy="2758058"/>
          </a:xfrm>
          <a:prstGeom prst="rect">
            <a:avLst/>
          </a:prstGeom>
          <a:noFill/>
        </p:spPr>
      </p:pic>
      <p:pic>
        <p:nvPicPr>
          <p:cNvPr id="10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52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188640"/>
            <a:ext cx="7740352" cy="87816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ОТКРЫТИЕ КОМПЛЕКСНОГО ТЕРАПЕВТИЧЕСКОГО УЧАСТКА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lum bright="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419600"/>
            <a:ext cx="3200400" cy="2247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4419600"/>
            <a:ext cx="3200400" cy="2209800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0" y="1295400"/>
            <a:ext cx="9144000" cy="2895600"/>
          </a:xfrm>
          <a:prstGeom prst="rect">
            <a:avLst/>
          </a:prstGeom>
        </p:spPr>
        <p:txBody>
          <a:bodyPr vert="horz" lIns="91414" tIns="45707" rIns="91414" bIns="4570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 декабря 2014 года на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Кальвица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9/1, открыт офис комплексного терапевтического участка. Открытие офиса стало возможным благодаря реализации Соглашения о взаимодействии между МЗ РС(Я) и ОА г.Якутска по исполнению программы «Развитие сети первичной медико-санитарной помощи на территории ГО «город Якутск». Программа разработана для улучшения доступности оказания первичной медико-санитарной помощи горожанам по принципу шаговой доступности «Доктор рядом» в г.Якутске.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участке организован прием врача терапевта участкового, дневной стационар, процедурный кабинет. Участок обслуживает опытный врач-терапевт высшей квалификационной категории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Шайфутдинова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М.Ш. с двумя участковыми медицинскими сестрами. </a:t>
            </a:r>
          </a:p>
          <a:p>
            <a:pPr marL="0" indent="0">
              <a:spcBef>
                <a:spcPts val="0"/>
              </a:spcBef>
            </a:pP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1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61" t="18362" r="10712"/>
          <a:stretch/>
        </p:blipFill>
        <p:spPr>
          <a:xfrm>
            <a:off x="0" y="4419600"/>
            <a:ext cx="3810000" cy="22098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4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5089465" cy="460134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31638" y="188640"/>
            <a:ext cx="7812362" cy="777859"/>
          </a:xfrm>
        </p:spPr>
        <p:txBody>
          <a:bodyPr>
            <a:noAutofit/>
          </a:bodyPr>
          <a:lstStyle/>
          <a:p>
            <a:pPr algn="l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ОТКРЫТИЕ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CALL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ЦЕНТРА,  НОЯБРЬ, 2014  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508104" y="1628800"/>
            <a:ext cx="3429000" cy="462017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Создан в ноябре 2014 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Мощность – до 1000 входящих звонков в день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Связь со ССМП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Связь с родильными домами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Прием и передача вызовов на дом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Запись на прием к врачу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Предоставление справочной информации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lum bright="4000" contras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365104"/>
            <a:ext cx="3048000" cy="22153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6" y="332656"/>
            <a:ext cx="7740354" cy="589219"/>
          </a:xfrm>
        </p:spPr>
        <p:txBody>
          <a:bodyPr>
            <a:noAutofit/>
          </a:bodyPr>
          <a:lstStyle/>
          <a:p>
            <a:pPr algn="l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ОТКРЫТИЕ КАБИНЕТОВ: МРТ - 26.09.14., КТ – 26.12.14.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brigh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4374041" cy="293914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268760"/>
            <a:ext cx="3971925" cy="2932546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1981200" y="4419600"/>
            <a:ext cx="3810000" cy="1878033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Цыганкова Наталья Леонидовна,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заведующая отделением, врач рентгенолог высшей квалификационной категории, главный внештатный рентгенолог Управления здравоохранения г.Якутска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gryaznuhinann\Desktop\ГНН\фото\Фото 2015 декабрь\Заведующие\Цыганкова Н.Л\LM__39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419600"/>
            <a:ext cx="1600200" cy="229831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06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/>
          <p:cNvPicPr>
            <a:picLocks noChangeAspect="1"/>
          </p:cNvPicPr>
          <p:nvPr/>
        </p:nvPicPr>
        <p:blipFill>
          <a:blip r:embed="rId3" cstate="print">
            <a:lum bright="10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" b="32405"/>
          <a:stretch>
            <a:fillRect/>
          </a:stretch>
        </p:blipFill>
        <p:spPr>
          <a:xfrm>
            <a:off x="5220072" y="1196752"/>
            <a:ext cx="3523522" cy="2304256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4" cstate="print">
            <a:lum brigh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77072"/>
            <a:ext cx="3960440" cy="2376264"/>
          </a:xfrm>
          <a:prstGeom prst="rect">
            <a:avLst/>
          </a:prstGeom>
        </p:spPr>
      </p:pic>
      <p:pic>
        <p:nvPicPr>
          <p:cNvPr id="73729" name="Picture 1" descr="D:\Desktop\фото 2017 12\119APPLE-1\БЕА фото\202\фасад детской  поликлиники 202 мкр.JPG"/>
          <p:cNvPicPr>
            <a:picLocks noChangeAspect="1" noChangeArrowheads="1"/>
          </p:cNvPicPr>
          <p:nvPr/>
        </p:nvPicPr>
        <p:blipFill>
          <a:blip r:embed="rId5" cstate="print">
            <a:lum bright="8000"/>
          </a:blip>
          <a:srcRect/>
          <a:stretch>
            <a:fillRect/>
          </a:stretch>
        </p:blipFill>
        <p:spPr bwMode="auto">
          <a:xfrm>
            <a:off x="5220072" y="4077072"/>
            <a:ext cx="3556528" cy="2451372"/>
          </a:xfrm>
          <a:prstGeom prst="rect">
            <a:avLst/>
          </a:prstGeom>
          <a:noFill/>
        </p:spPr>
      </p:pic>
      <p:pic>
        <p:nvPicPr>
          <p:cNvPr id="76" name="Picture 2" descr="D:\Desktop\фото 2017 12\119APPLE-1\БЕА фото\Поликлиника на Кальвица,3\Фасад Кальвица,3.JPG"/>
          <p:cNvPicPr>
            <a:picLocks noChangeAspect="1" noChangeArrowheads="1"/>
          </p:cNvPicPr>
          <p:nvPr/>
        </p:nvPicPr>
        <p:blipFill>
          <a:blip r:embed="rId6" cstate="print">
            <a:lum bright="16000"/>
          </a:blip>
          <a:srcRect t="15989" b="12061"/>
          <a:stretch>
            <a:fillRect/>
          </a:stretch>
        </p:blipFill>
        <p:spPr bwMode="auto">
          <a:xfrm>
            <a:off x="539552" y="1196752"/>
            <a:ext cx="3888432" cy="2304256"/>
          </a:xfrm>
          <a:prstGeom prst="rect">
            <a:avLst/>
          </a:prstGeom>
          <a:noFill/>
        </p:spPr>
      </p:pic>
      <p:grpSp>
        <p:nvGrpSpPr>
          <p:cNvPr id="4" name="Группа 42"/>
          <p:cNvGrpSpPr>
            <a:grpSpLocks/>
          </p:cNvGrpSpPr>
          <p:nvPr/>
        </p:nvGrpSpPr>
        <p:grpSpPr bwMode="auto">
          <a:xfrm>
            <a:off x="3286116" y="642918"/>
            <a:ext cx="2924175" cy="2951163"/>
            <a:chOff x="1142976" y="2565400"/>
            <a:chExt cx="2924199" cy="2951163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1258888" y="2565400"/>
              <a:ext cx="2808287" cy="2951163"/>
              <a:chOff x="2457" y="2000"/>
              <a:chExt cx="901" cy="888"/>
            </a:xfrm>
          </p:grpSpPr>
          <p:pic>
            <p:nvPicPr>
              <p:cNvPr id="166" name="Picture 9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7" name="Oval 10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b="1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168" name="Freeform 11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>
                  <a:gd name="T0" fmla="*/ 1 w 1321"/>
                  <a:gd name="T1" fmla="*/ 0 h 712"/>
                  <a:gd name="T2" fmla="*/ 2 w 1321"/>
                  <a:gd name="T3" fmla="*/ 0 h 712"/>
                  <a:gd name="T4" fmla="*/ 2 w 1321"/>
                  <a:gd name="T5" fmla="*/ 0 h 712"/>
                  <a:gd name="T6" fmla="*/ 2 w 1321"/>
                  <a:gd name="T7" fmla="*/ 0 h 712"/>
                  <a:gd name="T8" fmla="*/ 1 w 1321"/>
                  <a:gd name="T9" fmla="*/ 0 h 712"/>
                  <a:gd name="T10" fmla="*/ 1 w 1321"/>
                  <a:gd name="T11" fmla="*/ 0 h 712"/>
                  <a:gd name="T12" fmla="*/ 1 w 1321"/>
                  <a:gd name="T13" fmla="*/ 0 h 712"/>
                  <a:gd name="T14" fmla="*/ 1 w 1321"/>
                  <a:gd name="T15" fmla="*/ 0 h 712"/>
                  <a:gd name="T16" fmla="*/ 1 w 1321"/>
                  <a:gd name="T17" fmla="*/ 0 h 712"/>
                  <a:gd name="T18" fmla="*/ 1 w 1321"/>
                  <a:gd name="T19" fmla="*/ 0 h 712"/>
                  <a:gd name="T20" fmla="*/ 1 w 1321"/>
                  <a:gd name="T21" fmla="*/ 0 h 712"/>
                  <a:gd name="T22" fmla="*/ 1 w 1321"/>
                  <a:gd name="T23" fmla="*/ 0 h 712"/>
                  <a:gd name="T24" fmla="*/ 1 w 1321"/>
                  <a:gd name="T25" fmla="*/ 0 h 712"/>
                  <a:gd name="T26" fmla="*/ 1 w 1321"/>
                  <a:gd name="T27" fmla="*/ 0 h 712"/>
                  <a:gd name="T28" fmla="*/ 1 w 1321"/>
                  <a:gd name="T29" fmla="*/ 0 h 712"/>
                  <a:gd name="T30" fmla="*/ 1 w 1321"/>
                  <a:gd name="T31" fmla="*/ 0 h 712"/>
                  <a:gd name="T32" fmla="*/ 1 w 1321"/>
                  <a:gd name="T33" fmla="*/ 0 h 712"/>
                  <a:gd name="T34" fmla="*/ 1 w 1321"/>
                  <a:gd name="T35" fmla="*/ 0 h 712"/>
                  <a:gd name="T36" fmla="*/ 1 w 1321"/>
                  <a:gd name="T37" fmla="*/ 0 h 712"/>
                  <a:gd name="T38" fmla="*/ 1 w 1321"/>
                  <a:gd name="T39" fmla="*/ 0 h 712"/>
                  <a:gd name="T40" fmla="*/ 1 w 1321"/>
                  <a:gd name="T41" fmla="*/ 0 h 712"/>
                  <a:gd name="T42" fmla="*/ 1 w 1321"/>
                  <a:gd name="T43" fmla="*/ 0 h 712"/>
                  <a:gd name="T44" fmla="*/ 1 w 1321"/>
                  <a:gd name="T45" fmla="*/ 0 h 712"/>
                  <a:gd name="T46" fmla="*/ 1 w 1321"/>
                  <a:gd name="T47" fmla="*/ 0 h 712"/>
                  <a:gd name="T48" fmla="*/ 1 w 1321"/>
                  <a:gd name="T49" fmla="*/ 0 h 712"/>
                  <a:gd name="T50" fmla="*/ 1 w 1321"/>
                  <a:gd name="T51" fmla="*/ 0 h 712"/>
                  <a:gd name="T52" fmla="*/ 1 w 1321"/>
                  <a:gd name="T53" fmla="*/ 0 h 712"/>
                  <a:gd name="T54" fmla="*/ 1 w 1321"/>
                  <a:gd name="T55" fmla="*/ 0 h 712"/>
                  <a:gd name="T56" fmla="*/ 0 w 1321"/>
                  <a:gd name="T57" fmla="*/ 0 h 712"/>
                  <a:gd name="T58" fmla="*/ 0 w 1321"/>
                  <a:gd name="T59" fmla="*/ 0 h 712"/>
                  <a:gd name="T60" fmla="*/ 1 w 1321"/>
                  <a:gd name="T61" fmla="*/ 0 h 712"/>
                  <a:gd name="T62" fmla="*/ 1 w 1321"/>
                  <a:gd name="T63" fmla="*/ 0 h 712"/>
                  <a:gd name="T64" fmla="*/ 1 w 1321"/>
                  <a:gd name="T65" fmla="*/ 0 h 712"/>
                  <a:gd name="T66" fmla="*/ 1 w 1321"/>
                  <a:gd name="T67" fmla="*/ 0 h 712"/>
                  <a:gd name="T68" fmla="*/ 1 w 1321"/>
                  <a:gd name="T69" fmla="*/ 0 h 712"/>
                  <a:gd name="T70" fmla="*/ 1 w 1321"/>
                  <a:gd name="T71" fmla="*/ 0 h 712"/>
                  <a:gd name="T72" fmla="*/ 1 w 1321"/>
                  <a:gd name="T73" fmla="*/ 0 h 712"/>
                  <a:gd name="T74" fmla="*/ 1 w 1321"/>
                  <a:gd name="T75" fmla="*/ 0 h 712"/>
                  <a:gd name="T76" fmla="*/ 1 w 1321"/>
                  <a:gd name="T77" fmla="*/ 0 h 712"/>
                  <a:gd name="T78" fmla="*/ 1 w 1321"/>
                  <a:gd name="T79" fmla="*/ 0 h 712"/>
                  <a:gd name="T80" fmla="*/ 1 w 1321"/>
                  <a:gd name="T81" fmla="*/ 0 h 712"/>
                  <a:gd name="T82" fmla="*/ 1 w 1321"/>
                  <a:gd name="T83" fmla="*/ 0 h 712"/>
                  <a:gd name="T84" fmla="*/ 1 w 1321"/>
                  <a:gd name="T85" fmla="*/ 0 h 712"/>
                  <a:gd name="T86" fmla="*/ 1 w 1321"/>
                  <a:gd name="T87" fmla="*/ 0 h 712"/>
                  <a:gd name="T88" fmla="*/ 1 w 1321"/>
                  <a:gd name="T89" fmla="*/ 0 h 712"/>
                  <a:gd name="T90" fmla="*/ 1 w 1321"/>
                  <a:gd name="T91" fmla="*/ 0 h 712"/>
                  <a:gd name="T92" fmla="*/ 1 w 1321"/>
                  <a:gd name="T93" fmla="*/ 0 h 712"/>
                  <a:gd name="T94" fmla="*/ 1 w 1321"/>
                  <a:gd name="T95" fmla="*/ 0 h 712"/>
                  <a:gd name="T96" fmla="*/ 1 w 1321"/>
                  <a:gd name="T97" fmla="*/ 0 h 712"/>
                  <a:gd name="T98" fmla="*/ 1 w 1321"/>
                  <a:gd name="T99" fmla="*/ 0 h 712"/>
                  <a:gd name="T100" fmla="*/ 1 w 1321"/>
                  <a:gd name="T101" fmla="*/ 0 h 712"/>
                  <a:gd name="T102" fmla="*/ 1 w 1321"/>
                  <a:gd name="T103" fmla="*/ 0 h 712"/>
                  <a:gd name="T104" fmla="*/ 1 w 1321"/>
                  <a:gd name="T105" fmla="*/ 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b="1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6" name="Group 12"/>
              <p:cNvGrpSpPr>
                <a:grpSpLocks/>
              </p:cNvGrpSpPr>
              <p:nvPr/>
            </p:nvGrpSpPr>
            <p:grpSpPr bwMode="auto">
              <a:xfrm rot="-1297425" flipH="1" flipV="1">
                <a:off x="2521" y="2686"/>
                <a:ext cx="783" cy="182"/>
                <a:chOff x="2528" y="1060"/>
                <a:chExt cx="894" cy="236"/>
              </a:xfrm>
            </p:grpSpPr>
            <p:grpSp>
              <p:nvGrpSpPr>
                <p:cNvPr id="7" name="Group 13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76" name="AutoShape 1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8" name="AutoShape 1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9" name="AutoShape 1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82" name="AutoShape 1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8" name="Group 18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72" name="AutoShape 1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3" name="AutoShape 2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4" name="AutoShape 2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5" name="AutoShape 2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165" name="Text Box 26"/>
            <p:cNvSpPr txBox="1">
              <a:spLocks noChangeArrowheads="1"/>
            </p:cNvSpPr>
            <p:nvPr/>
          </p:nvSpPr>
          <p:spPr bwMode="auto">
            <a:xfrm>
              <a:off x="1142976" y="3802075"/>
              <a:ext cx="2832123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800" b="1" dirty="0" err="1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Жатайская</a:t>
              </a:r>
              <a:r>
                <a:rPr lang="ru-RU" sz="28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больница</a:t>
              </a:r>
              <a:endParaRPr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9" name="Группа 42"/>
          <p:cNvGrpSpPr>
            <a:grpSpLocks/>
          </p:cNvGrpSpPr>
          <p:nvPr/>
        </p:nvGrpSpPr>
        <p:grpSpPr bwMode="auto">
          <a:xfrm>
            <a:off x="5643570" y="3000372"/>
            <a:ext cx="2924175" cy="2951163"/>
            <a:chOff x="1142976" y="2565400"/>
            <a:chExt cx="2924199" cy="2951163"/>
          </a:xfrm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1258888" y="2565400"/>
              <a:ext cx="2808287" cy="2951163"/>
              <a:chOff x="2457" y="2000"/>
              <a:chExt cx="901" cy="888"/>
            </a:xfrm>
          </p:grpSpPr>
          <p:pic>
            <p:nvPicPr>
              <p:cNvPr id="32896" name="Picture 9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" name="Oval 10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b="1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32900" name="Freeform 11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>
                  <a:gd name="T0" fmla="*/ 1 w 1321"/>
                  <a:gd name="T1" fmla="*/ 0 h 712"/>
                  <a:gd name="T2" fmla="*/ 2 w 1321"/>
                  <a:gd name="T3" fmla="*/ 0 h 712"/>
                  <a:gd name="T4" fmla="*/ 2 w 1321"/>
                  <a:gd name="T5" fmla="*/ 0 h 712"/>
                  <a:gd name="T6" fmla="*/ 2 w 1321"/>
                  <a:gd name="T7" fmla="*/ 0 h 712"/>
                  <a:gd name="T8" fmla="*/ 1 w 1321"/>
                  <a:gd name="T9" fmla="*/ 0 h 712"/>
                  <a:gd name="T10" fmla="*/ 1 w 1321"/>
                  <a:gd name="T11" fmla="*/ 0 h 712"/>
                  <a:gd name="T12" fmla="*/ 1 w 1321"/>
                  <a:gd name="T13" fmla="*/ 0 h 712"/>
                  <a:gd name="T14" fmla="*/ 1 w 1321"/>
                  <a:gd name="T15" fmla="*/ 0 h 712"/>
                  <a:gd name="T16" fmla="*/ 1 w 1321"/>
                  <a:gd name="T17" fmla="*/ 0 h 712"/>
                  <a:gd name="T18" fmla="*/ 1 w 1321"/>
                  <a:gd name="T19" fmla="*/ 0 h 712"/>
                  <a:gd name="T20" fmla="*/ 1 w 1321"/>
                  <a:gd name="T21" fmla="*/ 0 h 712"/>
                  <a:gd name="T22" fmla="*/ 1 w 1321"/>
                  <a:gd name="T23" fmla="*/ 0 h 712"/>
                  <a:gd name="T24" fmla="*/ 1 w 1321"/>
                  <a:gd name="T25" fmla="*/ 0 h 712"/>
                  <a:gd name="T26" fmla="*/ 1 w 1321"/>
                  <a:gd name="T27" fmla="*/ 0 h 712"/>
                  <a:gd name="T28" fmla="*/ 1 w 1321"/>
                  <a:gd name="T29" fmla="*/ 0 h 712"/>
                  <a:gd name="T30" fmla="*/ 1 w 1321"/>
                  <a:gd name="T31" fmla="*/ 0 h 712"/>
                  <a:gd name="T32" fmla="*/ 1 w 1321"/>
                  <a:gd name="T33" fmla="*/ 0 h 712"/>
                  <a:gd name="T34" fmla="*/ 1 w 1321"/>
                  <a:gd name="T35" fmla="*/ 0 h 712"/>
                  <a:gd name="T36" fmla="*/ 1 w 1321"/>
                  <a:gd name="T37" fmla="*/ 0 h 712"/>
                  <a:gd name="T38" fmla="*/ 1 w 1321"/>
                  <a:gd name="T39" fmla="*/ 0 h 712"/>
                  <a:gd name="T40" fmla="*/ 1 w 1321"/>
                  <a:gd name="T41" fmla="*/ 0 h 712"/>
                  <a:gd name="T42" fmla="*/ 1 w 1321"/>
                  <a:gd name="T43" fmla="*/ 0 h 712"/>
                  <a:gd name="T44" fmla="*/ 1 w 1321"/>
                  <a:gd name="T45" fmla="*/ 0 h 712"/>
                  <a:gd name="T46" fmla="*/ 1 w 1321"/>
                  <a:gd name="T47" fmla="*/ 0 h 712"/>
                  <a:gd name="T48" fmla="*/ 1 w 1321"/>
                  <a:gd name="T49" fmla="*/ 0 h 712"/>
                  <a:gd name="T50" fmla="*/ 1 w 1321"/>
                  <a:gd name="T51" fmla="*/ 0 h 712"/>
                  <a:gd name="T52" fmla="*/ 1 w 1321"/>
                  <a:gd name="T53" fmla="*/ 0 h 712"/>
                  <a:gd name="T54" fmla="*/ 1 w 1321"/>
                  <a:gd name="T55" fmla="*/ 0 h 712"/>
                  <a:gd name="T56" fmla="*/ 0 w 1321"/>
                  <a:gd name="T57" fmla="*/ 0 h 712"/>
                  <a:gd name="T58" fmla="*/ 0 w 1321"/>
                  <a:gd name="T59" fmla="*/ 0 h 712"/>
                  <a:gd name="T60" fmla="*/ 1 w 1321"/>
                  <a:gd name="T61" fmla="*/ 0 h 712"/>
                  <a:gd name="T62" fmla="*/ 1 w 1321"/>
                  <a:gd name="T63" fmla="*/ 0 h 712"/>
                  <a:gd name="T64" fmla="*/ 1 w 1321"/>
                  <a:gd name="T65" fmla="*/ 0 h 712"/>
                  <a:gd name="T66" fmla="*/ 1 w 1321"/>
                  <a:gd name="T67" fmla="*/ 0 h 712"/>
                  <a:gd name="T68" fmla="*/ 1 w 1321"/>
                  <a:gd name="T69" fmla="*/ 0 h 712"/>
                  <a:gd name="T70" fmla="*/ 1 w 1321"/>
                  <a:gd name="T71" fmla="*/ 0 h 712"/>
                  <a:gd name="T72" fmla="*/ 1 w 1321"/>
                  <a:gd name="T73" fmla="*/ 0 h 712"/>
                  <a:gd name="T74" fmla="*/ 1 w 1321"/>
                  <a:gd name="T75" fmla="*/ 0 h 712"/>
                  <a:gd name="T76" fmla="*/ 1 w 1321"/>
                  <a:gd name="T77" fmla="*/ 0 h 712"/>
                  <a:gd name="T78" fmla="*/ 1 w 1321"/>
                  <a:gd name="T79" fmla="*/ 0 h 712"/>
                  <a:gd name="T80" fmla="*/ 1 w 1321"/>
                  <a:gd name="T81" fmla="*/ 0 h 712"/>
                  <a:gd name="T82" fmla="*/ 1 w 1321"/>
                  <a:gd name="T83" fmla="*/ 0 h 712"/>
                  <a:gd name="T84" fmla="*/ 1 w 1321"/>
                  <a:gd name="T85" fmla="*/ 0 h 712"/>
                  <a:gd name="T86" fmla="*/ 1 w 1321"/>
                  <a:gd name="T87" fmla="*/ 0 h 712"/>
                  <a:gd name="T88" fmla="*/ 1 w 1321"/>
                  <a:gd name="T89" fmla="*/ 0 h 712"/>
                  <a:gd name="T90" fmla="*/ 1 w 1321"/>
                  <a:gd name="T91" fmla="*/ 0 h 712"/>
                  <a:gd name="T92" fmla="*/ 1 w 1321"/>
                  <a:gd name="T93" fmla="*/ 0 h 712"/>
                  <a:gd name="T94" fmla="*/ 1 w 1321"/>
                  <a:gd name="T95" fmla="*/ 0 h 712"/>
                  <a:gd name="T96" fmla="*/ 1 w 1321"/>
                  <a:gd name="T97" fmla="*/ 0 h 712"/>
                  <a:gd name="T98" fmla="*/ 1 w 1321"/>
                  <a:gd name="T99" fmla="*/ 0 h 712"/>
                  <a:gd name="T100" fmla="*/ 1 w 1321"/>
                  <a:gd name="T101" fmla="*/ 0 h 712"/>
                  <a:gd name="T102" fmla="*/ 1 w 1321"/>
                  <a:gd name="T103" fmla="*/ 0 h 712"/>
                  <a:gd name="T104" fmla="*/ 1 w 1321"/>
                  <a:gd name="T105" fmla="*/ 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b="1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11" name="Group 12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12" name="Group 1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908" name="AutoShape 1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09" name="AutoShape 1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10" name="AutoShape 1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11" name="AutoShape 1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3" name="Group 1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904" name="AutoShape 1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05" name="AutoShape 2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06" name="AutoShape 2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907" name="AutoShape 2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134170" name="Text Box 26"/>
            <p:cNvSpPr txBox="1">
              <a:spLocks noChangeArrowheads="1"/>
            </p:cNvSpPr>
            <p:nvPr/>
          </p:nvSpPr>
          <p:spPr bwMode="auto">
            <a:xfrm>
              <a:off x="1142976" y="3857625"/>
              <a:ext cx="2832123" cy="766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ГБУ РС(Я) 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ЯГБ№4</a:t>
              </a:r>
              <a:endParaRPr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14" name="Группа 43"/>
          <p:cNvGrpSpPr>
            <a:grpSpLocks/>
          </p:cNvGrpSpPr>
          <p:nvPr/>
        </p:nvGrpSpPr>
        <p:grpSpPr bwMode="auto">
          <a:xfrm>
            <a:off x="571472" y="2428868"/>
            <a:ext cx="2974975" cy="3024188"/>
            <a:chOff x="5148263" y="2565400"/>
            <a:chExt cx="2974983" cy="3024188"/>
          </a:xfrm>
        </p:grpSpPr>
        <p:grpSp>
          <p:nvGrpSpPr>
            <p:cNvPr id="15" name="Group 8"/>
            <p:cNvGrpSpPr>
              <a:grpSpLocks/>
            </p:cNvGrpSpPr>
            <p:nvPr/>
          </p:nvGrpSpPr>
          <p:grpSpPr bwMode="auto">
            <a:xfrm>
              <a:off x="5148263" y="2565400"/>
              <a:ext cx="2971800" cy="3024188"/>
              <a:chOff x="2457" y="2000"/>
              <a:chExt cx="901" cy="888"/>
            </a:xfrm>
          </p:grpSpPr>
          <p:pic>
            <p:nvPicPr>
              <p:cNvPr id="32878" name="Picture 9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4154" name="Oval 10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b="1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32882" name="Freeform 11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>
                  <a:gd name="T0" fmla="*/ 1 w 1321"/>
                  <a:gd name="T1" fmla="*/ 0 h 712"/>
                  <a:gd name="T2" fmla="*/ 2 w 1321"/>
                  <a:gd name="T3" fmla="*/ 0 h 712"/>
                  <a:gd name="T4" fmla="*/ 2 w 1321"/>
                  <a:gd name="T5" fmla="*/ 0 h 712"/>
                  <a:gd name="T6" fmla="*/ 2 w 1321"/>
                  <a:gd name="T7" fmla="*/ 0 h 712"/>
                  <a:gd name="T8" fmla="*/ 1 w 1321"/>
                  <a:gd name="T9" fmla="*/ 0 h 712"/>
                  <a:gd name="T10" fmla="*/ 1 w 1321"/>
                  <a:gd name="T11" fmla="*/ 0 h 712"/>
                  <a:gd name="T12" fmla="*/ 1 w 1321"/>
                  <a:gd name="T13" fmla="*/ 0 h 712"/>
                  <a:gd name="T14" fmla="*/ 1 w 1321"/>
                  <a:gd name="T15" fmla="*/ 0 h 712"/>
                  <a:gd name="T16" fmla="*/ 1 w 1321"/>
                  <a:gd name="T17" fmla="*/ 0 h 712"/>
                  <a:gd name="T18" fmla="*/ 1 w 1321"/>
                  <a:gd name="T19" fmla="*/ 0 h 712"/>
                  <a:gd name="T20" fmla="*/ 1 w 1321"/>
                  <a:gd name="T21" fmla="*/ 0 h 712"/>
                  <a:gd name="T22" fmla="*/ 1 w 1321"/>
                  <a:gd name="T23" fmla="*/ 0 h 712"/>
                  <a:gd name="T24" fmla="*/ 1 w 1321"/>
                  <a:gd name="T25" fmla="*/ 0 h 712"/>
                  <a:gd name="T26" fmla="*/ 1 w 1321"/>
                  <a:gd name="T27" fmla="*/ 0 h 712"/>
                  <a:gd name="T28" fmla="*/ 1 w 1321"/>
                  <a:gd name="T29" fmla="*/ 0 h 712"/>
                  <a:gd name="T30" fmla="*/ 1 w 1321"/>
                  <a:gd name="T31" fmla="*/ 0 h 712"/>
                  <a:gd name="T32" fmla="*/ 1 w 1321"/>
                  <a:gd name="T33" fmla="*/ 0 h 712"/>
                  <a:gd name="T34" fmla="*/ 1 w 1321"/>
                  <a:gd name="T35" fmla="*/ 0 h 712"/>
                  <a:gd name="T36" fmla="*/ 1 w 1321"/>
                  <a:gd name="T37" fmla="*/ 0 h 712"/>
                  <a:gd name="T38" fmla="*/ 1 w 1321"/>
                  <a:gd name="T39" fmla="*/ 0 h 712"/>
                  <a:gd name="T40" fmla="*/ 1 w 1321"/>
                  <a:gd name="T41" fmla="*/ 0 h 712"/>
                  <a:gd name="T42" fmla="*/ 1 w 1321"/>
                  <a:gd name="T43" fmla="*/ 0 h 712"/>
                  <a:gd name="T44" fmla="*/ 1 w 1321"/>
                  <a:gd name="T45" fmla="*/ 0 h 712"/>
                  <a:gd name="T46" fmla="*/ 1 w 1321"/>
                  <a:gd name="T47" fmla="*/ 0 h 712"/>
                  <a:gd name="T48" fmla="*/ 1 w 1321"/>
                  <a:gd name="T49" fmla="*/ 0 h 712"/>
                  <a:gd name="T50" fmla="*/ 1 w 1321"/>
                  <a:gd name="T51" fmla="*/ 0 h 712"/>
                  <a:gd name="T52" fmla="*/ 1 w 1321"/>
                  <a:gd name="T53" fmla="*/ 0 h 712"/>
                  <a:gd name="T54" fmla="*/ 1 w 1321"/>
                  <a:gd name="T55" fmla="*/ 0 h 712"/>
                  <a:gd name="T56" fmla="*/ 0 w 1321"/>
                  <a:gd name="T57" fmla="*/ 0 h 712"/>
                  <a:gd name="T58" fmla="*/ 0 w 1321"/>
                  <a:gd name="T59" fmla="*/ 0 h 712"/>
                  <a:gd name="T60" fmla="*/ 1 w 1321"/>
                  <a:gd name="T61" fmla="*/ 0 h 712"/>
                  <a:gd name="T62" fmla="*/ 1 w 1321"/>
                  <a:gd name="T63" fmla="*/ 0 h 712"/>
                  <a:gd name="T64" fmla="*/ 1 w 1321"/>
                  <a:gd name="T65" fmla="*/ 0 h 712"/>
                  <a:gd name="T66" fmla="*/ 1 w 1321"/>
                  <a:gd name="T67" fmla="*/ 0 h 712"/>
                  <a:gd name="T68" fmla="*/ 1 w 1321"/>
                  <a:gd name="T69" fmla="*/ 0 h 712"/>
                  <a:gd name="T70" fmla="*/ 1 w 1321"/>
                  <a:gd name="T71" fmla="*/ 0 h 712"/>
                  <a:gd name="T72" fmla="*/ 1 w 1321"/>
                  <a:gd name="T73" fmla="*/ 0 h 712"/>
                  <a:gd name="T74" fmla="*/ 1 w 1321"/>
                  <a:gd name="T75" fmla="*/ 0 h 712"/>
                  <a:gd name="T76" fmla="*/ 1 w 1321"/>
                  <a:gd name="T77" fmla="*/ 0 h 712"/>
                  <a:gd name="T78" fmla="*/ 1 w 1321"/>
                  <a:gd name="T79" fmla="*/ 0 h 712"/>
                  <a:gd name="T80" fmla="*/ 1 w 1321"/>
                  <a:gd name="T81" fmla="*/ 0 h 712"/>
                  <a:gd name="T82" fmla="*/ 1 w 1321"/>
                  <a:gd name="T83" fmla="*/ 0 h 712"/>
                  <a:gd name="T84" fmla="*/ 1 w 1321"/>
                  <a:gd name="T85" fmla="*/ 0 h 712"/>
                  <a:gd name="T86" fmla="*/ 1 w 1321"/>
                  <a:gd name="T87" fmla="*/ 0 h 712"/>
                  <a:gd name="T88" fmla="*/ 1 w 1321"/>
                  <a:gd name="T89" fmla="*/ 0 h 712"/>
                  <a:gd name="T90" fmla="*/ 1 w 1321"/>
                  <a:gd name="T91" fmla="*/ 0 h 712"/>
                  <a:gd name="T92" fmla="*/ 1 w 1321"/>
                  <a:gd name="T93" fmla="*/ 0 h 712"/>
                  <a:gd name="T94" fmla="*/ 1 w 1321"/>
                  <a:gd name="T95" fmla="*/ 0 h 712"/>
                  <a:gd name="T96" fmla="*/ 1 w 1321"/>
                  <a:gd name="T97" fmla="*/ 0 h 712"/>
                  <a:gd name="T98" fmla="*/ 1 w 1321"/>
                  <a:gd name="T99" fmla="*/ 0 h 712"/>
                  <a:gd name="T100" fmla="*/ 1 w 1321"/>
                  <a:gd name="T101" fmla="*/ 0 h 712"/>
                  <a:gd name="T102" fmla="*/ 1 w 1321"/>
                  <a:gd name="T103" fmla="*/ 0 h 712"/>
                  <a:gd name="T104" fmla="*/ 1 w 1321"/>
                  <a:gd name="T105" fmla="*/ 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b="1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16" name="Group 12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17" name="Group 1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890" name="AutoShape 1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91" name="AutoShape 1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92" name="AutoShape 1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93" name="AutoShape 1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8" name="Group 1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886" name="AutoShape 1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87" name="AutoShape 2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88" name="AutoShape 2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89" name="AutoShape 2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3" name="Text Box 26"/>
            <p:cNvSpPr txBox="1">
              <a:spLocks noChangeArrowheads="1"/>
            </p:cNvSpPr>
            <p:nvPr/>
          </p:nvSpPr>
          <p:spPr bwMode="auto">
            <a:xfrm>
              <a:off x="5291138" y="3851275"/>
              <a:ext cx="2832108" cy="766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ГБУ РС(Я)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ЯГБ №5</a:t>
              </a:r>
              <a:endParaRPr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61" name="Rectangle 8"/>
          <p:cNvSpPr txBox="1">
            <a:spLocks noChangeArrowheads="1"/>
          </p:cNvSpPr>
          <p:nvPr/>
        </p:nvSpPr>
        <p:spPr>
          <a:xfrm>
            <a:off x="1475656" y="260648"/>
            <a:ext cx="7668344" cy="3828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РЕФОРМИРОВАНИЯ СЕТИ УЧРЕЖДЕНИЙ ПЕРВИЧНОГО ЗВЕНА Г.ЯКУТСКА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44"/>
          <p:cNvGrpSpPr>
            <a:grpSpLocks/>
          </p:cNvGrpSpPr>
          <p:nvPr/>
        </p:nvGrpSpPr>
        <p:grpSpPr bwMode="auto">
          <a:xfrm>
            <a:off x="2643174" y="2143116"/>
            <a:ext cx="4071938" cy="3643312"/>
            <a:chOff x="5148263" y="2565400"/>
            <a:chExt cx="2971800" cy="3024188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5148263" y="2565400"/>
              <a:ext cx="2971800" cy="3024188"/>
              <a:chOff x="2457" y="2000"/>
              <a:chExt cx="901" cy="888"/>
            </a:xfrm>
          </p:grpSpPr>
          <p:pic>
            <p:nvPicPr>
              <p:cNvPr id="32788" name="Picture 9" descr="circuler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ltGray">
              <a:xfrm>
                <a:off x="2457" y="2000"/>
                <a:ext cx="901" cy="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" name="Oval 10"/>
              <p:cNvSpPr>
                <a:spLocks noChangeArrowheads="1"/>
              </p:cNvSpPr>
              <p:nvPr/>
            </p:nvSpPr>
            <p:spPr bwMode="ltGray">
              <a:xfrm>
                <a:off x="2457" y="2000"/>
                <a:ext cx="895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b="1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32792" name="Freeform 11"/>
              <p:cNvSpPr>
                <a:spLocks/>
              </p:cNvSpPr>
              <p:nvPr/>
            </p:nvSpPr>
            <p:spPr bwMode="ltGray">
              <a:xfrm>
                <a:off x="2550" y="2018"/>
                <a:ext cx="703" cy="308"/>
              </a:xfrm>
              <a:custGeom>
                <a:avLst/>
                <a:gdLst>
                  <a:gd name="T0" fmla="*/ 1 w 1321"/>
                  <a:gd name="T1" fmla="*/ 0 h 712"/>
                  <a:gd name="T2" fmla="*/ 2 w 1321"/>
                  <a:gd name="T3" fmla="*/ 0 h 712"/>
                  <a:gd name="T4" fmla="*/ 2 w 1321"/>
                  <a:gd name="T5" fmla="*/ 0 h 712"/>
                  <a:gd name="T6" fmla="*/ 2 w 1321"/>
                  <a:gd name="T7" fmla="*/ 0 h 712"/>
                  <a:gd name="T8" fmla="*/ 1 w 1321"/>
                  <a:gd name="T9" fmla="*/ 0 h 712"/>
                  <a:gd name="T10" fmla="*/ 1 w 1321"/>
                  <a:gd name="T11" fmla="*/ 0 h 712"/>
                  <a:gd name="T12" fmla="*/ 1 w 1321"/>
                  <a:gd name="T13" fmla="*/ 0 h 712"/>
                  <a:gd name="T14" fmla="*/ 1 w 1321"/>
                  <a:gd name="T15" fmla="*/ 0 h 712"/>
                  <a:gd name="T16" fmla="*/ 1 w 1321"/>
                  <a:gd name="T17" fmla="*/ 0 h 712"/>
                  <a:gd name="T18" fmla="*/ 1 w 1321"/>
                  <a:gd name="T19" fmla="*/ 0 h 712"/>
                  <a:gd name="T20" fmla="*/ 1 w 1321"/>
                  <a:gd name="T21" fmla="*/ 0 h 712"/>
                  <a:gd name="T22" fmla="*/ 1 w 1321"/>
                  <a:gd name="T23" fmla="*/ 0 h 712"/>
                  <a:gd name="T24" fmla="*/ 1 w 1321"/>
                  <a:gd name="T25" fmla="*/ 0 h 712"/>
                  <a:gd name="T26" fmla="*/ 1 w 1321"/>
                  <a:gd name="T27" fmla="*/ 0 h 712"/>
                  <a:gd name="T28" fmla="*/ 1 w 1321"/>
                  <a:gd name="T29" fmla="*/ 0 h 712"/>
                  <a:gd name="T30" fmla="*/ 1 w 1321"/>
                  <a:gd name="T31" fmla="*/ 0 h 712"/>
                  <a:gd name="T32" fmla="*/ 1 w 1321"/>
                  <a:gd name="T33" fmla="*/ 0 h 712"/>
                  <a:gd name="T34" fmla="*/ 1 w 1321"/>
                  <a:gd name="T35" fmla="*/ 0 h 712"/>
                  <a:gd name="T36" fmla="*/ 1 w 1321"/>
                  <a:gd name="T37" fmla="*/ 0 h 712"/>
                  <a:gd name="T38" fmla="*/ 1 w 1321"/>
                  <a:gd name="T39" fmla="*/ 0 h 712"/>
                  <a:gd name="T40" fmla="*/ 1 w 1321"/>
                  <a:gd name="T41" fmla="*/ 0 h 712"/>
                  <a:gd name="T42" fmla="*/ 1 w 1321"/>
                  <a:gd name="T43" fmla="*/ 0 h 712"/>
                  <a:gd name="T44" fmla="*/ 1 w 1321"/>
                  <a:gd name="T45" fmla="*/ 0 h 712"/>
                  <a:gd name="T46" fmla="*/ 1 w 1321"/>
                  <a:gd name="T47" fmla="*/ 0 h 712"/>
                  <a:gd name="T48" fmla="*/ 1 w 1321"/>
                  <a:gd name="T49" fmla="*/ 0 h 712"/>
                  <a:gd name="T50" fmla="*/ 1 w 1321"/>
                  <a:gd name="T51" fmla="*/ 0 h 712"/>
                  <a:gd name="T52" fmla="*/ 1 w 1321"/>
                  <a:gd name="T53" fmla="*/ 0 h 712"/>
                  <a:gd name="T54" fmla="*/ 1 w 1321"/>
                  <a:gd name="T55" fmla="*/ 0 h 712"/>
                  <a:gd name="T56" fmla="*/ 0 w 1321"/>
                  <a:gd name="T57" fmla="*/ 0 h 712"/>
                  <a:gd name="T58" fmla="*/ 0 w 1321"/>
                  <a:gd name="T59" fmla="*/ 0 h 712"/>
                  <a:gd name="T60" fmla="*/ 1 w 1321"/>
                  <a:gd name="T61" fmla="*/ 0 h 712"/>
                  <a:gd name="T62" fmla="*/ 1 w 1321"/>
                  <a:gd name="T63" fmla="*/ 0 h 712"/>
                  <a:gd name="T64" fmla="*/ 1 w 1321"/>
                  <a:gd name="T65" fmla="*/ 0 h 712"/>
                  <a:gd name="T66" fmla="*/ 1 w 1321"/>
                  <a:gd name="T67" fmla="*/ 0 h 712"/>
                  <a:gd name="T68" fmla="*/ 1 w 1321"/>
                  <a:gd name="T69" fmla="*/ 0 h 712"/>
                  <a:gd name="T70" fmla="*/ 1 w 1321"/>
                  <a:gd name="T71" fmla="*/ 0 h 712"/>
                  <a:gd name="T72" fmla="*/ 1 w 1321"/>
                  <a:gd name="T73" fmla="*/ 0 h 712"/>
                  <a:gd name="T74" fmla="*/ 1 w 1321"/>
                  <a:gd name="T75" fmla="*/ 0 h 712"/>
                  <a:gd name="T76" fmla="*/ 1 w 1321"/>
                  <a:gd name="T77" fmla="*/ 0 h 712"/>
                  <a:gd name="T78" fmla="*/ 1 w 1321"/>
                  <a:gd name="T79" fmla="*/ 0 h 712"/>
                  <a:gd name="T80" fmla="*/ 1 w 1321"/>
                  <a:gd name="T81" fmla="*/ 0 h 712"/>
                  <a:gd name="T82" fmla="*/ 1 w 1321"/>
                  <a:gd name="T83" fmla="*/ 0 h 712"/>
                  <a:gd name="T84" fmla="*/ 1 w 1321"/>
                  <a:gd name="T85" fmla="*/ 0 h 712"/>
                  <a:gd name="T86" fmla="*/ 1 w 1321"/>
                  <a:gd name="T87" fmla="*/ 0 h 712"/>
                  <a:gd name="T88" fmla="*/ 1 w 1321"/>
                  <a:gd name="T89" fmla="*/ 0 h 712"/>
                  <a:gd name="T90" fmla="*/ 1 w 1321"/>
                  <a:gd name="T91" fmla="*/ 0 h 712"/>
                  <a:gd name="T92" fmla="*/ 1 w 1321"/>
                  <a:gd name="T93" fmla="*/ 0 h 712"/>
                  <a:gd name="T94" fmla="*/ 1 w 1321"/>
                  <a:gd name="T95" fmla="*/ 0 h 712"/>
                  <a:gd name="T96" fmla="*/ 1 w 1321"/>
                  <a:gd name="T97" fmla="*/ 0 h 712"/>
                  <a:gd name="T98" fmla="*/ 1 w 1321"/>
                  <a:gd name="T99" fmla="*/ 0 h 712"/>
                  <a:gd name="T100" fmla="*/ 1 w 1321"/>
                  <a:gd name="T101" fmla="*/ 0 h 712"/>
                  <a:gd name="T102" fmla="*/ 1 w 1321"/>
                  <a:gd name="T103" fmla="*/ 0 h 712"/>
                  <a:gd name="T104" fmla="*/ 1 w 1321"/>
                  <a:gd name="T105" fmla="*/ 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b="1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21" name="Group 12"/>
              <p:cNvGrpSpPr>
                <a:grpSpLocks/>
              </p:cNvGrpSpPr>
              <p:nvPr/>
            </p:nvGrpSpPr>
            <p:grpSpPr bwMode="auto">
              <a:xfrm rot="-1297425" flipH="1" flipV="1">
                <a:off x="2521" y="2687"/>
                <a:ext cx="785" cy="182"/>
                <a:chOff x="2526" y="1060"/>
                <a:chExt cx="896" cy="236"/>
              </a:xfrm>
            </p:grpSpPr>
            <p:grpSp>
              <p:nvGrpSpPr>
                <p:cNvPr id="22" name="Group 13"/>
                <p:cNvGrpSpPr>
                  <a:grpSpLocks/>
                </p:cNvGrpSpPr>
                <p:nvPr/>
              </p:nvGrpSpPr>
              <p:grpSpPr bwMode="auto">
                <a:xfrm>
                  <a:off x="2526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2800" name="AutoShape 14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01" name="AutoShape 15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02" name="AutoShape 16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803" name="AutoShape 17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23" name="Group 18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2796" name="AutoShape 19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797" name="AutoShape 20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798" name="AutoShape 21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32799" name="AutoShape 22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ru-RU" b="1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161" name="Text Box 26"/>
            <p:cNvSpPr txBox="1">
              <a:spLocks noChangeArrowheads="1"/>
            </p:cNvSpPr>
            <p:nvPr/>
          </p:nvSpPr>
          <p:spPr bwMode="auto">
            <a:xfrm>
              <a:off x="5207352" y="3790888"/>
              <a:ext cx="2832768" cy="1504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Медицинский центр 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28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г.Якутска</a:t>
              </a: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ru-RU" sz="4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24.01.2013.</a:t>
              </a:r>
              <a:endPara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endParaRPr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77" name="Прямоугольник 176"/>
          <p:cNvSpPr/>
          <p:nvPr/>
        </p:nvSpPr>
        <p:spPr>
          <a:xfrm>
            <a:off x="-1" y="5534070"/>
            <a:ext cx="2928957" cy="895327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82" name="Прямоугольник 81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4 -0.01551 L -0.23767 -0.0472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125 L 0.00069 0.2770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3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0.0007 L 0.2592 0.04143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9144000" cy="152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2" cy="777859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 НА ЭЛЕКТРОННЫЙ ДОКУМЕНТООБОРОТ – РАБОТА В МИС С 1 ИЮЛЯ 2014 ГОДА</a:t>
            </a:r>
            <a:b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МЕДИЦИНСКИЕ ИНФОРМАЦИОННЫЕ ТЕХНОЛОГИИ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\\10.80.38.3\obmen\Транзит\ГНН\ТМ МИС скрин.png"/>
          <p:cNvPicPr>
            <a:picLocks noChangeAspect="1" noChangeArrowheads="1"/>
          </p:cNvPicPr>
          <p:nvPr/>
        </p:nvPicPr>
        <p:blipFill>
          <a:blip r:embed="rId2" cstate="print"/>
          <a:srcRect b="14651"/>
          <a:stretch>
            <a:fillRect/>
          </a:stretch>
        </p:blipFill>
        <p:spPr bwMode="auto">
          <a:xfrm>
            <a:off x="266400" y="1676400"/>
            <a:ext cx="86490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ТОК ВРЕ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2015 год</a:t>
            </a:r>
            <a:endParaRPr lang="ru-RU" sz="96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Что сделано?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9144000" cy="152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2" cy="777859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ПОЛНЫЙ ПЕРЕХОД НА ЭЛЕКТРОННУЮ АМБУЛАТОРНУ КАРТУ, ВНЕДРЕНИЕ ПРОГРАММЫ ВНУТРЕННЕГО ДОКУМЕНТООБОРОТА – ДИРЕКТУМ  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971800"/>
            <a:ext cx="85344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" y="16764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 и обновление парка компьютерного оборудования в г.Якутске и пригородах;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скоростной оптоволоконной связи в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ЦОЗиР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Замена серверного оборудования 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668344" cy="72008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ИНТЕРАКТИВНЫЙ САЙТ – 2015 год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WWW.MCYKT.RU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0" y="1295400"/>
            <a:ext cx="3962400" cy="4893647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 участкового врача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Посмотреть графики приема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Записаться к врачу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Вызвать врача на дом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Заполнить заявку на прикрепление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Посмотреть перечень предоставляемых услуг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 о порядках предоставления услуг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Заполнить анкету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Задать вопрос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4015680" cy="4800600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1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380312" cy="762001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МОБИЛЬНОЕ ПРИЛОЖЕНИЕ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«ВЫЗОВ ВРАЧА»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8800" y="1905000"/>
            <a:ext cx="327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Запущено в декабре 2015 г.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Доступно на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playmarket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appstore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– повысить доступность функции вызова врача на дом, разгрузить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call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-центр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15885"/>
            <a:ext cx="1585355" cy="37788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9" y="1815884"/>
            <a:ext cx="1600937" cy="37783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76" y="1815885"/>
            <a:ext cx="1592067" cy="3778388"/>
          </a:xfrm>
          <a:prstGeom prst="rect">
            <a:avLst/>
          </a:prstGeom>
        </p:spPr>
      </p:pic>
      <p:pic>
        <p:nvPicPr>
          <p:cNvPr id="1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9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668344" cy="422642"/>
          </a:xfrm>
        </p:spPr>
        <p:txBody>
          <a:bodyPr>
            <a:noAutofit/>
          </a:bodyPr>
          <a:lstStyle/>
          <a:p>
            <a:pPr algn="l">
              <a:lnSpc>
                <a:spcPts val="4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ОТКРЫТИЕ МУЗЕЯ – 11.06.2015 Г.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gryaznuhinann\Desktop\день медика\DCIM\Camera\20150609_090745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410235"/>
            <a:ext cx="4071966" cy="245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4000504"/>
            <a:ext cx="9144000" cy="550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ИДЕЙНЫЙ ВДОХНОВИТЕЛЬ, ОРГАНИЗАТОР – ПОГОДАЕВ В.И., 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ЗАСЛУЖЕННЫЙ ВРАЧ РФ, ВЕТЕРАН ЗДРАВООХРАНЕНИЯ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gryaznuhinann\Desktop\день медика\DCIM\Camera\20150609_1154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03"/>
          <a:stretch>
            <a:fillRect/>
          </a:stretch>
        </p:blipFill>
        <p:spPr bwMode="auto">
          <a:xfrm>
            <a:off x="357158" y="4286256"/>
            <a:ext cx="3857652" cy="23380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Рисунок 10" descr="C:\Users\gryaznuhinann\Desktop\день медика\DCIM\Camera\20150609_115621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286256"/>
            <a:ext cx="351473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Рисунок 12" descr="C:\Users\gryaznuhinann\Desktop\День медика 11.06.15\IMG_2954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357298"/>
            <a:ext cx="392909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8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lum contras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89" y="1524000"/>
            <a:ext cx="4468011" cy="513251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331640" y="332656"/>
            <a:ext cx="781236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ДЕТСКАЯ ПОЛИКЛИНИКА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202 МКР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КАПИТАЛЬНОГО РЕМОНТА -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2015Г.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0"/>
            <a:ext cx="3975906" cy="5105400"/>
          </a:xfrm>
          <a:prstGeom prst="rect">
            <a:avLst/>
          </a:prstGeom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48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52320" cy="55723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ОБЩЕСТВЕННЫЙ СОВЕТ – 2015-2017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2579" name="Picture 3" descr="C:\Users\gryaznuhinann\Desktop\DCIM\P60211-141627.jpg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t="15556"/>
          <a:stretch>
            <a:fillRect/>
          </a:stretch>
        </p:blipFill>
        <p:spPr bwMode="auto">
          <a:xfrm>
            <a:off x="0" y="1643050"/>
            <a:ext cx="5000661" cy="30003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2580" name="Picture 4" descr="C:\Users\gryaznuhinann\Desktop\DCIM\P60211-141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1918"/>
            <a:ext cx="4786346" cy="25717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6866" name="Picture 2" descr="http://mcykt.ru/wp-content/uploads/2017/06/Obshh-sovet-1024x768.jpg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auto">
          <a:xfrm>
            <a:off x="4572000" y="1714488"/>
            <a:ext cx="4572000" cy="42862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ТОК ВРЕ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2016 год</a:t>
            </a:r>
            <a:endParaRPr lang="ru-RU" sz="96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Что сделано?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740352" cy="63976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ОТКРЫТАЯ РЕГИСТРАТУРА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029199" y="1414615"/>
            <a:ext cx="4125557" cy="4620171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Открытая регистратура – ЯНВАРЬ 2016 ГОДА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Электронная очередь в регистратуру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КАМЕРЫ ВИДЕОНАБЛЮДЕНИЯ ВО ВСЕХ ОКНАХ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 оценки работы регистраторов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ПРОПУСКНАЯ СПОСОБНОСТЬ – 600 пациентов в смену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Запись на прием (предварительная и экстренная)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Предоставление справочной информации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4835798" cy="4283002"/>
          </a:xfrm>
          <a:prstGeom prst="rect">
            <a:avLst/>
          </a:prstGeom>
        </p:spPr>
      </p:pic>
      <p:pic>
        <p:nvPicPr>
          <p:cNvPr id="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1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ÐÐ°ÑÑÐ¸Ð½ÐºÐ¸ Ð¿Ð¾ Ð·Ð°Ð¿ÑÐ¾ÑÑ 7 Ð²Ð¸Ð´Ð¾Ð² Ð¿Ð¾ÑÐµÑÑ"/>
          <p:cNvPicPr>
            <a:picLocks noChangeAspect="1" noChangeArrowheads="1"/>
          </p:cNvPicPr>
          <p:nvPr/>
        </p:nvPicPr>
        <p:blipFill>
          <a:blip r:embed="rId3" cstate="print"/>
          <a:srcRect l="2186"/>
          <a:stretch>
            <a:fillRect/>
          </a:stretch>
        </p:blipFill>
        <p:spPr bwMode="auto">
          <a:xfrm>
            <a:off x="1115616" y="1700808"/>
            <a:ext cx="7272808" cy="478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7416824" cy="720080"/>
          </a:xfrm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Lean production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s://lean-tech.ru/img/blog/blog-pochemu-pereproizvodstvo-glavnyy-vrag-berezhlivogo-proizvodstva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5808"/>
          <a:stretch>
            <a:fillRect/>
          </a:stretch>
        </p:blipFill>
        <p:spPr bwMode="auto">
          <a:xfrm>
            <a:off x="5364088" y="620688"/>
            <a:ext cx="4429000" cy="115212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660232" y="616530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3356992"/>
            <a:ext cx="165618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511752" cy="1200255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 ОБРАБОТКИ МЕДИЦИНСКОЙ ДОКУМЕНТАЦИИ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r="1701" b="16401"/>
          <a:stretch/>
        </p:blipFill>
        <p:spPr>
          <a:xfrm>
            <a:off x="3707904" y="3305406"/>
            <a:ext cx="1261281" cy="14554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346" y="1443478"/>
            <a:ext cx="681540" cy="9087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346" y="5764561"/>
            <a:ext cx="681540" cy="9087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r="10101" b="14300"/>
          <a:stretch/>
        </p:blipFill>
        <p:spPr>
          <a:xfrm flipH="1">
            <a:off x="357300" y="1818258"/>
            <a:ext cx="783115" cy="10267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" r="6950" b="13250"/>
          <a:stretch/>
        </p:blipFill>
        <p:spPr>
          <a:xfrm>
            <a:off x="7649531" y="1843146"/>
            <a:ext cx="864096" cy="11608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1912" y="2287017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 заявки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на осмотр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6" idx="1"/>
            <a:endCxn id="10" idx="1"/>
          </p:cNvCxnSpPr>
          <p:nvPr/>
        </p:nvCxnSpPr>
        <p:spPr>
          <a:xfrm flipH="1" flipV="1">
            <a:off x="1140414" y="2331653"/>
            <a:ext cx="2567490" cy="17014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068907" y="2634988"/>
            <a:ext cx="2584439" cy="17301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1" idx="1"/>
          </p:cNvCxnSpPr>
          <p:nvPr/>
        </p:nvCxnSpPr>
        <p:spPr>
          <a:xfrm flipV="1">
            <a:off x="4992613" y="2423563"/>
            <a:ext cx="2656919" cy="15844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969187" y="2791954"/>
            <a:ext cx="2654735" cy="15731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338545" y="5324983"/>
            <a:ext cx="4786" cy="3888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4338544" y="2945617"/>
            <a:ext cx="9572" cy="38648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9816555">
            <a:off x="4365811" y="2862402"/>
            <a:ext cx="363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Собранная документация, пациент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9855701">
            <a:off x="4945630" y="3616911"/>
            <a:ext cx="275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Подписанное заключение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957754">
            <a:off x="628022" y="3457868"/>
            <a:ext cx="2921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Собранная документация, выписка из ИБ, результаты анализов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2046521">
            <a:off x="1837071" y="2748045"/>
            <a:ext cx="99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2164" y="488177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Необходимая документация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332656"/>
            <a:ext cx="7740352" cy="550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НОВЫЕ ПОДРАЗДЕЛЕНИЯ – 2016 ГОД</a:t>
            </a:r>
          </a:p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СЕСТРИНСКИЙ ПРИЕМ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554" name="Picture 2" descr="C:\Users\gryaznuhinann\Desktop\DCIM\P60217-111731.jpg"/>
          <p:cNvPicPr>
            <a:picLocks noChangeAspect="1" noChangeArrowheads="1"/>
          </p:cNvPicPr>
          <p:nvPr/>
        </p:nvPicPr>
        <p:blipFill>
          <a:blip r:embed="rId2" cstate="print">
            <a:lum bright="11000" contrast="25000"/>
          </a:blip>
          <a:srcRect l="12273"/>
          <a:stretch>
            <a:fillRect/>
          </a:stretch>
        </p:blipFill>
        <p:spPr bwMode="auto">
          <a:xfrm>
            <a:off x="214282" y="2285992"/>
            <a:ext cx="4595813" cy="39290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1555" name="Picture 3" descr="C:\Users\gryaznuhinann\Desktop\DCIM\P60217-112100.jpg"/>
          <p:cNvPicPr>
            <a:picLocks noChangeAspect="1" noChangeArrowheads="1"/>
          </p:cNvPicPr>
          <p:nvPr/>
        </p:nvPicPr>
        <p:blipFill>
          <a:blip r:embed="rId3" cstate="print">
            <a:lum bright="8000"/>
          </a:blip>
          <a:srcRect l="17500"/>
          <a:stretch>
            <a:fillRect/>
          </a:stretch>
        </p:blipFill>
        <p:spPr bwMode="auto">
          <a:xfrm>
            <a:off x="4714876" y="1752600"/>
            <a:ext cx="4124324" cy="4553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52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75655" y="188640"/>
            <a:ext cx="7668345" cy="8382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КООРДИНАЦИОННО-СПРАВОЧНАЯ СЛУЖБА (2015)  </a:t>
            </a: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ЦЕНТР ПОДДЕРЖКИ И СОПРОВОЖДЕНИЯ ПАЦИЕНТОВ (12.2016)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286000" y="5791200"/>
            <a:ext cx="6858000" cy="668482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Степанова  Марианна Афанасьевна,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ЦПиСП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gryaznuhinann\Desktop\фото 2017\5F78ADD8-1087-44B9-9D18-77D01F1A02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556792"/>
            <a:ext cx="5105400" cy="4191000"/>
          </a:xfrm>
          <a:prstGeom prst="rect">
            <a:avLst/>
          </a:prstGeom>
          <a:noFill/>
        </p:spPr>
      </p:pic>
      <p:pic>
        <p:nvPicPr>
          <p:cNvPr id="10" name="Picture 2" descr="http://mcykt.ru/wp-content/uploads/2017/07/6.jpg"/>
          <p:cNvPicPr>
            <a:picLocks noChangeAspect="1" noChangeArrowheads="1"/>
          </p:cNvPicPr>
          <p:nvPr/>
        </p:nvPicPr>
        <p:blipFill>
          <a:blip r:embed="rId3" cstate="print">
            <a:lum bright="4000" contrast="28000"/>
          </a:blip>
          <a:srcRect/>
          <a:stretch>
            <a:fillRect/>
          </a:stretch>
        </p:blipFill>
        <p:spPr bwMode="auto">
          <a:xfrm>
            <a:off x="251520" y="1556792"/>
            <a:ext cx="3143272" cy="4244080"/>
          </a:xfrm>
          <a:prstGeom prst="rect">
            <a:avLst/>
          </a:prstGeom>
          <a:noFill/>
        </p:spPr>
      </p:pic>
      <p:pic>
        <p:nvPicPr>
          <p:cNvPr id="3083" name="Picture 11" descr="C:\Users\gryaznuhinann\Desktop\Новая папка\IMG-20160907-WA0011.jpg"/>
          <p:cNvPicPr>
            <a:picLocks noChangeAspect="1" noChangeArrowheads="1"/>
          </p:cNvPicPr>
          <p:nvPr/>
        </p:nvPicPr>
        <p:blipFill>
          <a:blip r:embed="rId4" cstate="print"/>
          <a:srcRect b="28594"/>
          <a:stretch>
            <a:fillRect/>
          </a:stretch>
        </p:blipFill>
        <p:spPr bwMode="auto">
          <a:xfrm>
            <a:off x="251520" y="4221088"/>
            <a:ext cx="1828800" cy="2410851"/>
          </a:xfrm>
          <a:prstGeom prst="rect">
            <a:avLst/>
          </a:prstGeom>
          <a:noFill/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331640" y="188640"/>
            <a:ext cx="7812360" cy="9144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ПРЕСС – СЛУЖБА – ИЮЛЬ 2016 Г.</a:t>
            </a:r>
          </a:p>
          <a:p>
            <a:pPr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ГАУ РС(Я) «МЕДИЦИНСКИЙ ЦЕНТР Г.ЯКУТСКА»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362200" y="5562600"/>
            <a:ext cx="6781800" cy="668482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Тыртыкова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Марианна Николаевна,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 союза журналистов РС(Я)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4495800" cy="383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95400"/>
            <a:ext cx="4191000" cy="3781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\\10.80.38.3\obmen\Транзит\Пресс служба\STP601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6B8B3"/>
              </a:clrFrom>
              <a:clrTo>
                <a:srgbClr val="B6B8B3">
                  <a:alpha val="0"/>
                </a:srgbClr>
              </a:clrTo>
            </a:clrChange>
            <a:lum bright="23000" contrast="31000"/>
          </a:blip>
          <a:srcRect l="11401" t="33123" r="21684" b="8261"/>
          <a:stretch>
            <a:fillRect/>
          </a:stretch>
        </p:blipFill>
        <p:spPr bwMode="auto">
          <a:xfrm>
            <a:off x="0" y="3934048"/>
            <a:ext cx="2209800" cy="2923953"/>
          </a:xfrm>
          <a:prstGeom prst="rect">
            <a:avLst/>
          </a:prstGeom>
          <a:noFill/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gryaznuhinann\Desktop\ГНН\202\P61004-100525(1).jpg"/>
          <p:cNvPicPr>
            <a:picLocks noChangeAspect="1" noChangeArrowheads="1"/>
          </p:cNvPicPr>
          <p:nvPr/>
        </p:nvPicPr>
        <p:blipFill>
          <a:blip r:embed="rId2" cstate="print"/>
          <a:srcRect t="5775" b="15360"/>
          <a:stretch>
            <a:fillRect/>
          </a:stretch>
        </p:blipFill>
        <p:spPr bwMode="auto">
          <a:xfrm>
            <a:off x="2627784" y="4581128"/>
            <a:ext cx="3155643" cy="2125682"/>
          </a:xfrm>
          <a:prstGeom prst="rect">
            <a:avLst/>
          </a:prstGeom>
          <a:noFill/>
        </p:spPr>
      </p:pic>
      <p:pic>
        <p:nvPicPr>
          <p:cNvPr id="2" name="Picture 2" descr="C:\Users\gryaznuhinann\Desktop\ГНН\фото\4023B4E1-FFB2-485F-B854-E8E4AACD90B7.JPG"/>
          <p:cNvPicPr>
            <a:picLocks noChangeAspect="1" noChangeArrowheads="1"/>
          </p:cNvPicPr>
          <p:nvPr/>
        </p:nvPicPr>
        <p:blipFill>
          <a:blip r:embed="rId3" cstate="print">
            <a:lum bright="19000" contrast="9000"/>
          </a:blip>
          <a:srcRect/>
          <a:stretch>
            <a:fillRect/>
          </a:stretch>
        </p:blipFill>
        <p:spPr bwMode="auto">
          <a:xfrm>
            <a:off x="228600" y="1295400"/>
            <a:ext cx="4114800" cy="3146961"/>
          </a:xfrm>
          <a:prstGeom prst="rect">
            <a:avLst/>
          </a:prstGeom>
          <a:noFill/>
        </p:spPr>
      </p:pic>
      <p:pic>
        <p:nvPicPr>
          <p:cNvPr id="14" name="Picture 2" descr="D:\Desktop\рабочий стол\ГНН\фото\Фото 2015 декабрь\Заведующие\Тотонова А.М\LM__3699.JPG"/>
          <p:cNvPicPr>
            <a:picLocks noChangeAspect="1" noChangeArrowheads="1"/>
          </p:cNvPicPr>
          <p:nvPr/>
        </p:nvPicPr>
        <p:blipFill>
          <a:blip r:embed="rId4" cstate="print"/>
          <a:srcRect l="3102" r="16500" b="22470"/>
          <a:stretch>
            <a:fillRect/>
          </a:stretch>
        </p:blipFill>
        <p:spPr bwMode="auto">
          <a:xfrm>
            <a:off x="179512" y="3212976"/>
            <a:ext cx="1962827" cy="2838893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403648" y="304800"/>
            <a:ext cx="7740352" cy="549259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ОТКРЫТИЕ ДЕТСКОЙ ПОЛИКЛИНИКИ 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СЕНТЯБРЯ 2016 ГОДА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gryaznuhinann\Desktop\ГНН\202\P61004-100908(1).jpg"/>
          <p:cNvPicPr>
            <a:picLocks noChangeAspect="1" noChangeArrowheads="1"/>
          </p:cNvPicPr>
          <p:nvPr/>
        </p:nvPicPr>
        <p:blipFill>
          <a:blip r:embed="rId5" cstate="print"/>
          <a:srcRect t="9353"/>
          <a:stretch>
            <a:fillRect/>
          </a:stretch>
        </p:blipFill>
        <p:spPr bwMode="auto">
          <a:xfrm>
            <a:off x="4533405" y="1306287"/>
            <a:ext cx="4301836" cy="3182586"/>
          </a:xfrm>
          <a:prstGeom prst="rect">
            <a:avLst/>
          </a:prstGeom>
          <a:noFill/>
        </p:spPr>
      </p:pic>
      <p:pic>
        <p:nvPicPr>
          <p:cNvPr id="1029" name="Picture 5" descr="C:\Users\gryaznuhinann\Desktop\ГНН\202\P61004-095919(1).jpg"/>
          <p:cNvPicPr>
            <a:picLocks noChangeAspect="1" noChangeArrowheads="1"/>
          </p:cNvPicPr>
          <p:nvPr/>
        </p:nvPicPr>
        <p:blipFill>
          <a:blip r:embed="rId6" cstate="print"/>
          <a:srcRect t="8940"/>
          <a:stretch>
            <a:fillRect/>
          </a:stretch>
        </p:blipFill>
        <p:spPr bwMode="auto">
          <a:xfrm>
            <a:off x="5940152" y="4572001"/>
            <a:ext cx="2895090" cy="211974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504" y="6027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Тотонова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Анастасия Михайловна, зам.по педиатрии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ТОК ВРЕМЕ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2017 год</a:t>
            </a:r>
            <a:endParaRPr lang="ru-RU" sz="96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Что сделано?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 АНКЕТИРОВАНИЕ  НА САЙТЕ  ДОГВН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719254" cy="4904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260648"/>
            <a:ext cx="7740352" cy="63066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ОТДЕЛЕНИЕ МЕДОСМОТРОВ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209800" y="6019800"/>
            <a:ext cx="6672263" cy="668482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Кирсанова Татьяна Николаевна,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заведующая отделением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gryaznuhinann\Desktop\платные\фото\03C819B7-FEA1-414C-A9C4-A4363A9DA01B.JPG"/>
          <p:cNvPicPr>
            <a:picLocks noChangeAspect="1" noChangeArrowheads="1"/>
          </p:cNvPicPr>
          <p:nvPr/>
        </p:nvPicPr>
        <p:blipFill>
          <a:blip r:embed="rId2" cstate="print">
            <a:lum bright="16000" contrast="15000"/>
          </a:blip>
          <a:srcRect/>
          <a:stretch>
            <a:fillRect/>
          </a:stretch>
        </p:blipFill>
        <p:spPr bwMode="auto">
          <a:xfrm>
            <a:off x="305685" y="1269502"/>
            <a:ext cx="4199861" cy="4674099"/>
          </a:xfrm>
          <a:prstGeom prst="rect">
            <a:avLst/>
          </a:prstGeom>
          <a:noFill/>
        </p:spPr>
      </p:pic>
      <p:pic>
        <p:nvPicPr>
          <p:cNvPr id="2051" name="Picture 3" descr="C:\Users\gryaznuhinann\Desktop\платные\фото\D1BCC20B-91ED-43F2-BE98-F31816132E77.JPG"/>
          <p:cNvPicPr>
            <a:picLocks noChangeAspect="1" noChangeArrowheads="1"/>
          </p:cNvPicPr>
          <p:nvPr/>
        </p:nvPicPr>
        <p:blipFill>
          <a:blip r:embed="rId3" cstate="print">
            <a:lum bright="14000" contrast="18000"/>
          </a:blip>
          <a:srcRect/>
          <a:stretch>
            <a:fillRect/>
          </a:stretch>
        </p:blipFill>
        <p:spPr bwMode="auto">
          <a:xfrm>
            <a:off x="4688959" y="1275907"/>
            <a:ext cx="4210493" cy="4678327"/>
          </a:xfrm>
          <a:prstGeom prst="rect">
            <a:avLst/>
          </a:prstGeom>
          <a:noFill/>
        </p:spPr>
      </p:pic>
      <p:pic>
        <p:nvPicPr>
          <p:cNvPr id="2052" name="Picture 4" descr="C:\Users\gryaznuhinann\Desktop\платные\фото\IMG-20161116-WA0011.jpg"/>
          <p:cNvPicPr>
            <a:picLocks noChangeAspect="1" noChangeArrowheads="1"/>
          </p:cNvPicPr>
          <p:nvPr/>
        </p:nvPicPr>
        <p:blipFill>
          <a:blip r:embed="rId4" cstate="print"/>
          <a:srcRect l="15365" t="17828" r="26115" b="30774"/>
          <a:stretch>
            <a:fillRect/>
          </a:stretch>
        </p:blipFill>
        <p:spPr bwMode="auto">
          <a:xfrm>
            <a:off x="127591" y="4157330"/>
            <a:ext cx="1929809" cy="2700670"/>
          </a:xfrm>
          <a:prstGeom prst="rect">
            <a:avLst/>
          </a:prstGeom>
          <a:noFill/>
        </p:spPr>
      </p:pic>
      <p:pic>
        <p:nvPicPr>
          <p:cNvPr id="9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332656"/>
            <a:ext cx="7884369" cy="505544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ЦЕНТР КОРПОРАТИВНОГО ОБУЧЕНИЯ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828800" y="1066800"/>
            <a:ext cx="7010400" cy="2667000"/>
          </a:xfrm>
          <a:prstGeom prst="rect">
            <a:avLst/>
          </a:prstGeom>
        </p:spPr>
        <p:txBody>
          <a:bodyPr vert="horz" lIns="91426" tIns="45713" rIns="91426" bIns="45713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работы Центра корпоративного обучения в 2015 году, проведение образовательного процесса среди работников центра – введение в МЦЯ среди вновь поступающих на работу, тренинги по этике и деонтологии,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конфликтологии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образовательной лицензии 28.11.2016 года позволило внедрить образовательные программы среди слушателей республиканских и городских учреждений с выдачей документов государственного образца.  Всего за 2017 год прошли обучение более 400 человек.</a:t>
            </a:r>
          </a:p>
          <a:p>
            <a:pPr marL="0" indent="0">
              <a:spcBef>
                <a:spcPts val="0"/>
              </a:spcBef>
            </a:pP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Грязнухина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Наталья Николаевна,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заведующая Центром корпоративного обучения, кандидат медицинских наук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mcykt.ru/wp-content/uploads/2017/04/Korp-obuchenie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038600"/>
            <a:ext cx="3200400" cy="2514600"/>
          </a:xfrm>
          <a:prstGeom prst="rect">
            <a:avLst/>
          </a:prstGeom>
          <a:noFill/>
        </p:spPr>
      </p:pic>
      <p:pic>
        <p:nvPicPr>
          <p:cNvPr id="3" name="Picture 4" descr="http://mcykt.ru/wp-content/uploads/2017/01/20170120_105457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38600"/>
            <a:ext cx="3962400" cy="2514600"/>
          </a:xfrm>
          <a:prstGeom prst="rect">
            <a:avLst/>
          </a:prstGeom>
          <a:noFill/>
        </p:spPr>
      </p:pic>
      <p:pic>
        <p:nvPicPr>
          <p:cNvPr id="8" name="Picture 5" descr="C:\Users\gryaznuhinann\Desktop\фото\Фото 2015 декабрь\АУП\Грязнухина Н.Н\свфу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143000"/>
            <a:ext cx="1524000" cy="2254102"/>
          </a:xfrm>
          <a:prstGeom prst="rect">
            <a:avLst/>
          </a:prstGeom>
          <a:noFill/>
        </p:spPr>
      </p:pic>
      <p:pic>
        <p:nvPicPr>
          <p:cNvPr id="10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80971" y="3268264"/>
            <a:ext cx="8382059" cy="3268289"/>
          </a:xfrm>
          <a:prstGeom prst="rect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75223"/>
            <a:ext cx="9144000" cy="1125149"/>
          </a:xfrm>
        </p:spPr>
        <p:txBody>
          <a:bodyPr>
            <a:noAutofit/>
          </a:bodyPr>
          <a:lstStyle/>
          <a:p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 </a:t>
            </a:r>
            <a:b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ДЕТСКОГО ЗДОРОВЬЯ</a:t>
            </a:r>
            <a:endParaRPr lang="ru-RU" sz="4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47989" y="0"/>
            <a:ext cx="6096011" cy="17680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ГАУ РС(Я) «МЕДИЦИНСКИЙ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ЦЕНТР Г.ЯКУТСКА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КАФЕДРА ПЕДИАТРИИ И ДЕТСКОЙ ХИРУРГИИ МИ СВФУ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СОВЕТ ОТЦОВ ОТРАСЛИ ЗДРАВООХРАНЕНИЯ Г.ЯКУТСКА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7" name="Picture 3" descr="http://eduportal44.ru/Kostroma_EDU/ds_55/SiteAssets/%D1%81%D0%BE%D0%BB%D0%BD%D1%8B%D1%88%D0%BA%D0%BE%20%D1%81%20%D0%BB%D0%B0%D0%B4%D0%BE%D1%88%D0%BA%D0%B0%D0%BC%D0%B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041" y="107139"/>
            <a:ext cx="2629129" cy="14466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489" y="160712"/>
            <a:ext cx="60959" cy="139304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" descr="C:\Users\gryaznuhinann\Desktop\ГНН\фото\фото подразделеений\4023B4E1-FFB2-485F-B854-E8E4AACD90B7.JPG"/>
          <p:cNvPicPr>
            <a:picLocks noChangeAspect="1" noChangeArrowheads="1"/>
          </p:cNvPicPr>
          <p:nvPr/>
        </p:nvPicPr>
        <p:blipFill>
          <a:blip r:embed="rId3" cstate="print">
            <a:lum bright="20000" contrast="11000"/>
          </a:blip>
          <a:srcRect b="12757"/>
          <a:stretch>
            <a:fillRect/>
          </a:stretch>
        </p:blipFill>
        <p:spPr bwMode="auto">
          <a:xfrm>
            <a:off x="380971" y="3268265"/>
            <a:ext cx="8382059" cy="3260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28600"/>
            <a:ext cx="7740352" cy="680120"/>
          </a:xfrm>
        </p:spPr>
        <p:txBody>
          <a:bodyPr>
            <a:noAutofit/>
          </a:bodyPr>
          <a:lstStyle/>
          <a:p>
            <a:pPr lvl="0"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ЛИШНИХ ЗАПАСОВ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0424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Запасы трудовых ресурсов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Запасы лекарств и расходных материалов</a:t>
            </a:r>
          </a:p>
          <a:p>
            <a:endParaRPr lang="ru-RU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Запасы площадей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88840"/>
            <a:ext cx="4038600" cy="919334"/>
          </a:xfrm>
          <a:prstGeom prst="rect">
            <a:avLst/>
          </a:prstGeom>
          <a:noFill/>
        </p:spPr>
      </p:pic>
      <p:pic>
        <p:nvPicPr>
          <p:cNvPr id="69638" name="Picture 6" descr="Картинки по запросу склад лекарств"/>
          <p:cNvPicPr>
            <a:picLocks noChangeAspect="1" noChangeArrowheads="1"/>
          </p:cNvPicPr>
          <p:nvPr/>
        </p:nvPicPr>
        <p:blipFill>
          <a:blip r:embed="rId4" cstate="print"/>
          <a:srcRect b="27617"/>
          <a:stretch>
            <a:fillRect/>
          </a:stretch>
        </p:blipFill>
        <p:spPr bwMode="auto">
          <a:xfrm>
            <a:off x="4788024" y="3789040"/>
            <a:ext cx="3810000" cy="1008112"/>
          </a:xfrm>
          <a:prstGeom prst="rect">
            <a:avLst/>
          </a:prstGeom>
          <a:noFill/>
        </p:spPr>
      </p:pic>
      <p:pic>
        <p:nvPicPr>
          <p:cNvPr id="69640" name="Picture 8" descr="Картинки по запросу пустой кабинет врача"/>
          <p:cNvPicPr>
            <a:picLocks noChangeAspect="1" noChangeArrowheads="1"/>
          </p:cNvPicPr>
          <p:nvPr/>
        </p:nvPicPr>
        <p:blipFill>
          <a:blip r:embed="rId5" cstate="print"/>
          <a:srcRect t="22581" b="29032"/>
          <a:stretch>
            <a:fillRect/>
          </a:stretch>
        </p:blipFill>
        <p:spPr bwMode="auto">
          <a:xfrm>
            <a:off x="4788024" y="5301208"/>
            <a:ext cx="3810000" cy="1143000"/>
          </a:xfrm>
          <a:prstGeom prst="rect">
            <a:avLst/>
          </a:prstGeom>
          <a:noFill/>
        </p:spPr>
      </p:pic>
      <p:pic>
        <p:nvPicPr>
          <p:cNvPr id="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lu1WA-LDWs-1120x6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3068960"/>
            <a:ext cx="5561197" cy="3362633"/>
          </a:xfr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188640"/>
            <a:ext cx="9144000" cy="28083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Согласно ФЗ от 01.05.2017г.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№86-ФЗ с 1 июля 2017 года с письменного согласия застрахованного лица (работника) лечащим врачом оформляется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ЭЛЕКТРОННЫЙ ЛИСТОК НЕТРУДОСПОСОБНОСТИ (ЭЛН)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7974359"/>
              </p:ext>
            </p:extLst>
          </p:nvPr>
        </p:nvGraphicFramePr>
        <p:xfrm>
          <a:off x="457200" y="1600200"/>
          <a:ext cx="8275866" cy="4397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548492" cy="777859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ГАУ РС(Я) «МЕДИЦИНСКИЙ ЦЕНТР Г.ЯКУТСКА» ПРИКРЕПЛЕННОЕ  НАСЕЛЕНИЕ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57600" y="5486400"/>
            <a:ext cx="5181600" cy="7778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+ 25 тыс. человек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04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620500" cy="777859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ГАУ РС(Я) «МЕДИЦИНСКИЙ ЦЕНТР Г.ЯКУТСКА»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УЧРЕЖДЕНИЯ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081616"/>
          <a:ext cx="6248400" cy="577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348121"/>
            <a:ext cx="1981200" cy="2546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Поликлиника на 600 посещений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Централизованная лаборатория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ОЛФД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Центр амбулаторной хирургии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Терапевтическая служба 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Специализированное отделение взрослое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Отделение профилактики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Отделение платных медицинских услуг</a:t>
            </a:r>
          </a:p>
          <a:p>
            <a:pPr lvl="0" algn="r"/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</a:rPr>
              <a:t>Дневной стационар</a:t>
            </a:r>
          </a:p>
          <a:p>
            <a:pPr lvl="0" algn="r"/>
            <a:r>
              <a:rPr lang="ru-RU" sz="1100" b="1" dirty="0" err="1" smtClean="0">
                <a:solidFill>
                  <a:schemeClr val="accent5">
                    <a:lumMod val="50000"/>
                  </a:schemeClr>
                </a:solidFill>
              </a:rPr>
              <a:t>Травмпункт</a:t>
            </a:r>
            <a:endParaRPr lang="ru-RU" sz="105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Здравпункт ОА г.Якутска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62800" y="1400771"/>
            <a:ext cx="1981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Поликлиника на 500 посещений</a:t>
            </a:r>
          </a:p>
          <a:p>
            <a:pPr lvl="0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Педиатрическая служба</a:t>
            </a:r>
          </a:p>
          <a:p>
            <a:pPr lvl="0"/>
            <a:r>
              <a:rPr lang="ru-RU" sz="1100" dirty="0" err="1" smtClean="0">
                <a:solidFill>
                  <a:schemeClr val="accent5">
                    <a:lumMod val="50000"/>
                  </a:schemeClr>
                </a:solidFill>
              </a:rPr>
              <a:t>Дошкольно-школьное</a:t>
            </a:r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 отделение</a:t>
            </a:r>
          </a:p>
          <a:p>
            <a:pPr lvl="0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Специализированное детское отделение</a:t>
            </a:r>
          </a:p>
          <a:p>
            <a:pPr lvl="0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Отделение реабилитации</a:t>
            </a:r>
          </a:p>
          <a:p>
            <a:pPr lvl="0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Терапевтическая участковая служба</a:t>
            </a:r>
          </a:p>
          <a:p>
            <a:pPr lvl="0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Дневной стационар</a:t>
            </a:r>
          </a:p>
          <a:p>
            <a:pPr lvl="0"/>
            <a:r>
              <a:rPr lang="ru-RU" sz="1200" b="1" dirty="0" err="1" smtClean="0">
                <a:solidFill>
                  <a:schemeClr val="accent5">
                    <a:lumMod val="50000"/>
                  </a:schemeClr>
                </a:solidFill>
              </a:rPr>
              <a:t>Гериатрический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 комплексный участок</a:t>
            </a:r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50" y="4286250"/>
            <a:ext cx="188595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200" b="1" dirty="0" err="1" smtClean="0">
                <a:solidFill>
                  <a:schemeClr val="accent5">
                    <a:lumMod val="50000"/>
                  </a:schemeClr>
                </a:solidFill>
              </a:rPr>
              <a:t>Жатайская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 больница</a:t>
            </a:r>
          </a:p>
          <a:p>
            <a:pPr lvl="0" algn="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Отделение лучевой диагностики</a:t>
            </a:r>
          </a:p>
          <a:p>
            <a:pPr lvl="0" algn="r"/>
            <a:r>
              <a:rPr lang="ru-RU" sz="1200" b="1" dirty="0" err="1" smtClean="0">
                <a:solidFill>
                  <a:schemeClr val="accent5">
                    <a:lumMod val="50000"/>
                  </a:schemeClr>
                </a:solidFill>
              </a:rPr>
              <a:t>ПЦР-лаборатория</a:t>
            </a:r>
            <a:endParaRPr lang="ru-RU" sz="1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r"/>
            <a:r>
              <a:rPr lang="ru-RU" sz="1200" b="1" dirty="0" err="1" smtClean="0">
                <a:solidFill>
                  <a:schemeClr val="accent5">
                    <a:lumMod val="50000"/>
                  </a:schemeClr>
                </a:solidFill>
              </a:rPr>
              <a:t>Кангаласская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 участковая больница</a:t>
            </a:r>
          </a:p>
          <a:p>
            <a:pPr algn="r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Паллиативное отделение на 17 коек</a:t>
            </a:r>
          </a:p>
          <a:p>
            <a:pPr lvl="0" algn="r"/>
            <a:r>
              <a:rPr lang="ru-RU" sz="1200" b="1" dirty="0" err="1" smtClean="0">
                <a:solidFill>
                  <a:schemeClr val="accent5">
                    <a:lumMod val="50000"/>
                  </a:schemeClr>
                </a:solidFill>
              </a:rPr>
              <a:t>Тулагинская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 участковая больница</a:t>
            </a:r>
          </a:p>
          <a:p>
            <a:pPr lvl="0" algn="r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Пункт неотложной помощи</a:t>
            </a:r>
          </a:p>
          <a:p>
            <a:pPr lvl="0" algn="r"/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3 ФП (</a:t>
            </a:r>
            <a:r>
              <a:rPr lang="ru-RU" sz="1100" dirty="0" err="1" smtClean="0">
                <a:solidFill>
                  <a:schemeClr val="accent5">
                    <a:lumMod val="50000"/>
                  </a:schemeClr>
                </a:solidFill>
              </a:rPr>
              <a:t>Сырддах</a:t>
            </a:r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, Капитоновка, </a:t>
            </a:r>
            <a:r>
              <a:rPr lang="ru-RU" sz="1100" dirty="0" err="1" smtClean="0">
                <a:solidFill>
                  <a:schemeClr val="accent5">
                    <a:lumMod val="50000"/>
                  </a:schemeClr>
                </a:solidFill>
              </a:rPr>
              <a:t>Кильдямцы</a:t>
            </a:r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lvl="0" algn="r"/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39000" y="4191000"/>
            <a:ext cx="162877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Женская консультация </a:t>
            </a:r>
          </a:p>
          <a:p>
            <a:pPr lvl="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Отделение </a:t>
            </a:r>
            <a:r>
              <a:rPr lang="ru-RU" sz="1100" b="1" dirty="0" err="1" smtClean="0">
                <a:solidFill>
                  <a:schemeClr val="accent5">
                    <a:lumMod val="50000"/>
                  </a:schemeClr>
                </a:solidFill>
              </a:rPr>
              <a:t>пренатальной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 диагностики</a:t>
            </a:r>
          </a:p>
          <a:p>
            <a:pPr lvl="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Отделение специализированной помощи</a:t>
            </a:r>
          </a:p>
          <a:p>
            <a:pPr lvl="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Кризисный центр для женщин</a:t>
            </a:r>
          </a:p>
          <a:p>
            <a:pPr lvl="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Отдел безопасности лекарственных препаратов в период беременности и лактации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3400" y="990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Times New Roman" pitchFamily="18" charset="0"/>
              </a:rPr>
              <a:t>БЛАГОДАРЮ ЗА ВНИМАНИЕ!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708920"/>
            <a:ext cx="9144000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8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ГАУ РС(Я) «Медицинский центр г.Якутска»</a:t>
            </a:r>
          </a:p>
          <a:p>
            <a:pPr algn="ctr" defTabSz="91428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Директор: Борисова Елена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Афраимовна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defTabSz="91428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Адрес: г.Якутск,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ул.Кальвица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д.3</a:t>
            </a:r>
          </a:p>
          <a:p>
            <a:pPr algn="ctr" defTabSz="91428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-mail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3"/>
              </a:rPr>
              <a:t>mcy_2013@mail.ru</a:t>
            </a:r>
            <a:endParaRPr lang="en-US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defTabSz="91428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телефон/факс: 8(4112) 21-04-80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ÐÐ°ÑÑÐ¸Ð½ÐºÐ¸ Ð¿Ð¾ Ð·Ð°Ð¿ÑÐ¾ÑÑ Ð°Ð²ÑÐ¾Ð±ÑÑ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17032"/>
            <a:ext cx="3528392" cy="1728192"/>
          </a:xfrm>
          <a:prstGeom prst="rect">
            <a:avLst/>
          </a:prstGeom>
          <a:noFill/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lum brigh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96752"/>
            <a:ext cx="2823335" cy="16940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1" descr="D:\Desktop\фото 2017 12\119APPLE-1\БЕА фото\202\фасад детской  поликлиники 202 мкр.JPG"/>
          <p:cNvPicPr>
            <a:picLocks noChangeAspect="1" noChangeArrowheads="1"/>
          </p:cNvPicPr>
          <p:nvPr/>
        </p:nvPicPr>
        <p:blipFill>
          <a:blip r:embed="rId5" cstate="print">
            <a:lum bright="8000"/>
          </a:blip>
          <a:srcRect/>
          <a:stretch>
            <a:fillRect/>
          </a:stretch>
        </p:blipFill>
        <p:spPr bwMode="auto">
          <a:xfrm rot="546286">
            <a:off x="6318279" y="1327051"/>
            <a:ext cx="2700300" cy="18002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2" descr="D:\Desktop\фото 2017 12\119APPLE-1\БЕА фото\Поликлиника на Кальвица,3\Фасад Кальвица,3.JPG"/>
          <p:cNvPicPr>
            <a:picLocks noChangeAspect="1" noChangeArrowheads="1"/>
          </p:cNvPicPr>
          <p:nvPr/>
        </p:nvPicPr>
        <p:blipFill>
          <a:blip r:embed="rId6" cstate="print">
            <a:lum bright="16000"/>
          </a:blip>
          <a:srcRect t="15989" b="12061"/>
          <a:stretch>
            <a:fillRect/>
          </a:stretch>
        </p:blipFill>
        <p:spPr bwMode="auto">
          <a:xfrm rot="21004769">
            <a:off x="120253" y="1422271"/>
            <a:ext cx="2759975" cy="163554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7" name="Прямоугольник 176"/>
          <p:cNvSpPr/>
          <p:nvPr/>
        </p:nvSpPr>
        <p:spPr>
          <a:xfrm>
            <a:off x="-1" y="5534070"/>
            <a:ext cx="2928957" cy="895327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Picture 2" descr="http://www.express-region74.ru/images/dostavka-posylok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348880"/>
            <a:ext cx="1838317" cy="1166707"/>
          </a:xfrm>
          <a:prstGeom prst="rect">
            <a:avLst/>
          </a:prstGeom>
          <a:noFill/>
        </p:spPr>
      </p:pic>
      <p:pic>
        <p:nvPicPr>
          <p:cNvPr id="11" name="Picture 2" descr="http://www.express-region74.ru/images/dostavka-posylok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492896"/>
            <a:ext cx="1979712" cy="1217659"/>
          </a:xfrm>
          <a:prstGeom prst="rect">
            <a:avLst/>
          </a:prstGeom>
          <a:noFill/>
        </p:spPr>
      </p:pic>
      <p:pic>
        <p:nvPicPr>
          <p:cNvPr id="12" name="Picture 2" descr="http://www.express-region74.ru/images/dostavka-posylok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276872"/>
            <a:ext cx="2072371" cy="1243244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403648" y="260648"/>
            <a:ext cx="774035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ПОТЕРЯ ПРИ НЕНУЖНОЙ ТРАНСПОРТИРОВКЕ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2133600" y="5486400"/>
            <a:ext cx="6705600" cy="10786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Открытие новых автобусных маршрутов  №155 и  111, объединяющих  пригородные поселки </a:t>
            </a:r>
            <a:r>
              <a:rPr kumimoji="0" lang="ru-RU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Тулагино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Кангалассы, Жатай, филиалы городского Медицинского центра и крупные республиканские больницы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837999">
            <a:off x="472599" y="4061331"/>
            <a:ext cx="2660966" cy="1652265"/>
          </a:xfrm>
          <a:prstGeom prst="rect">
            <a:avLst/>
          </a:prstGeom>
        </p:spPr>
      </p:pic>
      <p:sp>
        <p:nvSpPr>
          <p:cNvPr id="3" name="Умножение 2"/>
          <p:cNvSpPr/>
          <p:nvPr/>
        </p:nvSpPr>
        <p:spPr>
          <a:xfrm rot="20237185">
            <a:off x="-240191" y="2800475"/>
            <a:ext cx="3930703" cy="4210232"/>
          </a:xfrm>
          <a:prstGeom prst="mathMultiply">
            <a:avLst>
              <a:gd name="adj1" fmla="val 331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668344" cy="45720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перепроизводства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Картинки по запросу анализ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2133600" cy="1422400"/>
          </a:xfrm>
          <a:prstGeom prst="rect">
            <a:avLst/>
          </a:prstGeom>
          <a:noFill/>
        </p:spPr>
      </p:pic>
      <p:pic>
        <p:nvPicPr>
          <p:cNvPr id="12" name="Picture 6" descr="Картинки по запросу рентген исследован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01008"/>
            <a:ext cx="2133600" cy="1625804"/>
          </a:xfrm>
          <a:prstGeom prst="rect">
            <a:avLst/>
          </a:prstGeom>
          <a:noFill/>
        </p:spPr>
      </p:pic>
      <p:pic>
        <p:nvPicPr>
          <p:cNvPr id="17" name="Picture 2" descr="Картинки по запросу анализ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628800"/>
            <a:ext cx="2133600" cy="1422400"/>
          </a:xfrm>
          <a:prstGeom prst="rect">
            <a:avLst/>
          </a:prstGeom>
          <a:noFill/>
        </p:spPr>
      </p:pic>
      <p:pic>
        <p:nvPicPr>
          <p:cNvPr id="23" name="Picture 8" descr="Картинки по запросу рентген исследован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412776"/>
            <a:ext cx="2209800" cy="1578428"/>
          </a:xfrm>
          <a:prstGeom prst="rect">
            <a:avLst/>
          </a:prstGeom>
          <a:noFill/>
        </p:spPr>
      </p:pic>
      <p:pic>
        <p:nvPicPr>
          <p:cNvPr id="24" name="Picture 8" descr="Картинки по запросу рентген исследован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700808"/>
            <a:ext cx="2209800" cy="1578428"/>
          </a:xfrm>
          <a:prstGeom prst="rect">
            <a:avLst/>
          </a:prstGeom>
          <a:noFill/>
        </p:spPr>
      </p:pic>
      <p:pic>
        <p:nvPicPr>
          <p:cNvPr id="11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0900" name="Picture 4" descr="Картинки по запросу бумажный мусор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15" name="Умножение 14"/>
          <p:cNvSpPr/>
          <p:nvPr/>
        </p:nvSpPr>
        <p:spPr>
          <a:xfrm>
            <a:off x="4716016" y="3212976"/>
            <a:ext cx="3930703" cy="4210232"/>
          </a:xfrm>
          <a:prstGeom prst="mathMultiply">
            <a:avLst>
              <a:gd name="adj1" fmla="val 331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0902" name="Picture 6" descr="Картинки по запросу рентген исследован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21088"/>
            <a:ext cx="2133600" cy="1625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0.00024 C 0.25538 0.08994 0.51302 0.17919 0.61632 0.20901 C 0.71892 0.23884 0.61944 0.18242 0.61962 0.17687 " pathEditMode="relative" rAng="-1277197" ptsTypes="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32932E-6 C 0.2092 0.1938 0.4191 0.38806 0.50521 0.46045 C 0.5915 0.53307 0.51493 0.43894 0.51702 0.43432 " pathEditMode="relative" rAng="0" ptsTypes="aaA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6827E-7 C 0.01666 0.17923 0.03333 0.35893 0.04027 0.42599 C 0.04722 0.49306 0.04097 0.40611 0.04114 0.40194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83520">
            <a:off x="6264467" y="5098737"/>
            <a:ext cx="2178479" cy="1418362"/>
          </a:xfrm>
          <a:prstGeom prst="rect">
            <a:avLst/>
          </a:prstGeom>
        </p:spPr>
      </p:pic>
      <p:pic>
        <p:nvPicPr>
          <p:cNvPr id="1030" name="Picture 6" descr="Картинки по запросу стрелк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500" b="94125" l="39375" r="81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958" t="41717" r="14042"/>
          <a:stretch/>
        </p:blipFill>
        <p:spPr bwMode="auto">
          <a:xfrm rot="13137920">
            <a:off x="7100245" y="3171776"/>
            <a:ext cx="1986876" cy="241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стрелка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45" t="13835" b="51166"/>
          <a:stretch/>
        </p:blipFill>
        <p:spPr bwMode="auto">
          <a:xfrm rot="13250581" flipH="1" flipV="1">
            <a:off x="3514911" y="1525962"/>
            <a:ext cx="3563050" cy="255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219528" cy="457200"/>
          </a:xfrm>
        </p:spPr>
        <p:txBody>
          <a:bodyPr>
            <a:noAutofit/>
          </a:bodyPr>
          <a:lstStyle/>
          <a:p>
            <a:pPr lvl="0"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ОЖИДАНИЯ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6432208" y="1626634"/>
            <a:ext cx="2445544" cy="1630363"/>
          </a:xfrm>
          <a:prstGeom prst="rect">
            <a:avLst/>
          </a:prstGeom>
        </p:spPr>
      </p:pic>
      <p:pic>
        <p:nvPicPr>
          <p:cNvPr id="94210" name="Picture 2" descr="Картинки по запросу хаос в кабинете врача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29120">
            <a:off x="332525" y="1393595"/>
            <a:ext cx="3150727" cy="2100484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88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7618" y="3687676"/>
            <a:ext cx="2196340" cy="1394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0000" l="9945" r="9723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2755" y="1283327"/>
            <a:ext cx="1271878" cy="21080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5421" r="54731" b="47957"/>
          <a:stretch/>
        </p:blipFill>
        <p:spPr>
          <a:xfrm rot="15479289" flipH="1">
            <a:off x="1444922" y="3018357"/>
            <a:ext cx="3893299" cy="40105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222" b="90000" l="9048" r="94048"/>
                    </a14:imgEffect>
                  </a14:imgLayer>
                </a14:imgProps>
              </a:ext>
            </a:extLst>
          </a:blip>
          <a:srcRect r="7692"/>
          <a:stretch/>
        </p:blipFill>
        <p:spPr>
          <a:xfrm flipH="1">
            <a:off x="3095196" y="4157142"/>
            <a:ext cx="1792796" cy="20325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385" y="2856150"/>
            <a:ext cx="1663051" cy="1663051"/>
          </a:xfrm>
          <a:prstGeom prst="rect">
            <a:avLst/>
          </a:prstGeom>
        </p:spPr>
      </p:pic>
      <p:pic>
        <p:nvPicPr>
          <p:cNvPr id="15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7455" y="5755492"/>
            <a:ext cx="1244315" cy="8263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668344" cy="457200"/>
          </a:xfrm>
        </p:spPr>
        <p:txBody>
          <a:bodyPr>
            <a:noAutofit/>
          </a:bodyPr>
          <a:lstStyle/>
          <a:p>
            <a:pPr lvl="0"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ПОТЕРИ ИЗ-ЗА ЛИШНИХ ЭТАПОВ ОБРАБОТКИ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4221088"/>
            <a:ext cx="3528392" cy="2251350"/>
            <a:chOff x="420678" y="1276300"/>
            <a:chExt cx="4899588" cy="284062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81966" y="1901299"/>
              <a:ext cx="1638300" cy="1103122"/>
            </a:xfrm>
            <a:prstGeom prst="rect">
              <a:avLst/>
            </a:prstGeom>
          </p:spPr>
        </p:pic>
        <p:pic>
          <p:nvPicPr>
            <p:cNvPr id="92162" name="Picture 2" descr="https://thumbs.dreamstime.com/z/pile-papers-desk-85348999.jpg"/>
            <p:cNvPicPr>
              <a:picLocks noChangeAspect="1" noChangeArrowheads="1"/>
            </p:cNvPicPr>
            <p:nvPr/>
          </p:nvPicPr>
          <p:blipFill>
            <a:blip r:embed="rId5" cstate="print"/>
            <a:srcRect b="14721"/>
            <a:stretch>
              <a:fillRect/>
            </a:stretch>
          </p:blipFill>
          <p:spPr bwMode="auto">
            <a:xfrm rot="20848715">
              <a:off x="420678" y="1883808"/>
              <a:ext cx="1639191" cy="1029061"/>
            </a:xfrm>
            <a:prstGeom prst="rect">
              <a:avLst/>
            </a:prstGeom>
            <a:noFill/>
          </p:spPr>
        </p:pic>
        <p:pic>
          <p:nvPicPr>
            <p:cNvPr id="2050" name="Picture 2" descr="Картинки по запросу больничная документация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952" y="1276300"/>
              <a:ext cx="1572014" cy="1045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2515" y="3100927"/>
              <a:ext cx="1524000" cy="101600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539" b="100000" l="684" r="100000">
                          <a14:foregroundMark x1="5279" y1="78038" x2="5279" y2="78038"/>
                          <a14:foregroundMark x1="38319" y1="78477" x2="38319" y2="78477"/>
                          <a14:foregroundMark x1="28055" y1="80234" x2="28055" y2="80234"/>
                          <a14:foregroundMark x1="13881" y1="79356" x2="13881" y2="79356"/>
                          <a14:foregroundMark x1="16716" y1="84041" x2="16716" y2="84041"/>
                          <a14:foregroundMark x1="15249" y1="84919" x2="15249" y2="84919"/>
                          <a14:backgroundMark x1="21799" y1="7174" x2="35484" y2="36164"/>
                          <a14:backgroundMark x1="10459" y1="47731" x2="34311" y2="35432"/>
                          <a14:backgroundMark x1="12708" y1="71596" x2="12121" y2="60908"/>
                          <a14:backgroundMark x1="9873" y1="54173" x2="48289" y2="4128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246589" y="2074577"/>
              <a:ext cx="2775375" cy="1929980"/>
            </a:xfrm>
            <a:prstGeom prst="rect">
              <a:avLst/>
            </a:prstGeom>
          </p:spPr>
        </p:pic>
      </p:grpSp>
      <p:sp>
        <p:nvSpPr>
          <p:cNvPr id="8" name="Умножение 7"/>
          <p:cNvSpPr/>
          <p:nvPr/>
        </p:nvSpPr>
        <p:spPr>
          <a:xfrm rot="21422946">
            <a:off x="264548" y="3521518"/>
            <a:ext cx="3930703" cy="4210232"/>
          </a:xfrm>
          <a:prstGeom prst="mathMultiply">
            <a:avLst>
              <a:gd name="adj1" fmla="val 331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00" t="12667" r="9000" b="15333"/>
          <a:stretch/>
        </p:blipFill>
        <p:spPr>
          <a:xfrm>
            <a:off x="1835696" y="1484784"/>
            <a:ext cx="3406776" cy="213285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259632" y="188640"/>
            <a:ext cx="72008" cy="864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 descr="C:\Users\gryaznuhinann\Desktop\герб гау — копия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652121" y="1268760"/>
            <a:ext cx="3384375" cy="1728192"/>
          </a:xfrm>
          <a:prstGeom prst="rect">
            <a:avLst/>
          </a:prstGeom>
        </p:spPr>
      </p:pic>
      <p:pic>
        <p:nvPicPr>
          <p:cNvPr id="614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84"/>
          <a:stretch>
            <a:fillRect/>
          </a:stretch>
        </p:blipFill>
        <p:spPr bwMode="auto">
          <a:xfrm>
            <a:off x="4427984" y="2492896"/>
            <a:ext cx="3024336" cy="3230581"/>
          </a:xfrm>
          <a:prstGeom prst="rect">
            <a:avLst/>
          </a:prstGeom>
          <a:noFill/>
        </p:spPr>
      </p:pic>
      <p:pic>
        <p:nvPicPr>
          <p:cNvPr id="6144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0800000" flipH="1" flipV="1">
            <a:off x="6200142" y="4077072"/>
            <a:ext cx="2943858" cy="247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4488</TotalTime>
  <Words>2447</Words>
  <Application>Microsoft Office PowerPoint</Application>
  <PresentationFormat>Экран (4:3)</PresentationFormat>
  <Paragraphs>302</Paragraphs>
  <Slides>53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Office Theme</vt:lpstr>
      <vt:lpstr>Презентация PowerPoint</vt:lpstr>
      <vt:lpstr>Презентация PowerPoint</vt:lpstr>
      <vt:lpstr>Презентация PowerPoint</vt:lpstr>
      <vt:lpstr>«Lean production»</vt:lpstr>
      <vt:lpstr>ПОТЕРИ ИЗ-ЗА ЛИШНИХ ЗАПАСОВ</vt:lpstr>
      <vt:lpstr>Презентация PowerPoint</vt:lpstr>
      <vt:lpstr>Потери из-за перепроизводства</vt:lpstr>
      <vt:lpstr>ПОТЕРИ ИЗ-ЗА ОЖИДАНИЯ</vt:lpstr>
      <vt:lpstr>ПОТЕРИ ИЗ-ЗА ЛИШНИХ ЭТАПОВ ОБРАБОТКИ</vt:lpstr>
      <vt:lpstr>ПОТЕРИ ИЗ-ЗА НЕНУЖНЫХ ПЕРЕМЕЩЕНИЙ</vt:lpstr>
      <vt:lpstr>ПОТЕРИ ИЗ-ЗА ДЕФЕКТА ПРОДУКЦИИ</vt:lpstr>
      <vt:lpstr>ПОТЕРИ, СВЯЗАННЫЕ С НЕРЕАЛИЗОВАННЫМ ТВОРЧЕСКИМ ПОТЕНЦИАЛОМ СОТРУДНИКОВ</vt:lpstr>
      <vt:lpstr>Презентация PowerPoint</vt:lpstr>
      <vt:lpstr>2013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КРИЗИСНЫЙ ЦЕНТР ЦОЗСиР</vt:lpstr>
      <vt:lpstr>Презентация PowerPoint</vt:lpstr>
      <vt:lpstr>Презентация PowerPoint</vt:lpstr>
      <vt:lpstr>Презентация PowerPoint</vt:lpstr>
      <vt:lpstr>2014 год</vt:lpstr>
      <vt:lpstr>Презентация PowerPoint</vt:lpstr>
      <vt:lpstr>Презентация PowerPoint</vt:lpstr>
      <vt:lpstr>Презентация PowerPoint</vt:lpstr>
      <vt:lpstr>ОТКРЫТИЕ CALL -  ЦЕНТРА,  НОЯБРЬ, 2014  </vt:lpstr>
      <vt:lpstr>ОТКРЫТИЕ КАБИНЕТОВ: МРТ - 26.09.14., КТ – 26.12.14.</vt:lpstr>
      <vt:lpstr>ПЕРЕХОД НА ЭЛЕКТРОННЫЙ ДОКУМЕНТООБОРОТ – РАБОТА В МИС С 1 ИЮЛЯ 2014 ГОДА МЕДИЦИНСКИЕ ИНФОРМАЦИОННЫЕ ТЕХНОЛОГИИ</vt:lpstr>
      <vt:lpstr>2015 год</vt:lpstr>
      <vt:lpstr>ПОЛНЫЙ ПЕРЕХОД НА ЭЛЕКТРОННУЮ АМБУЛАТОРНУ КАРТУ, ВНЕДРЕНИЕ ПРОГРАММЫ ВНУТРЕННЕГО ДОКУМЕНТООБОРОТА – ДИРЕКТУМ  </vt:lpstr>
      <vt:lpstr>ИНТЕРАКТИВНЫЙ САЙТ – 2015 год WWW.MCYKT.RU</vt:lpstr>
      <vt:lpstr>МОБИЛЬНОЕ ПРИЛОЖЕНИЕ  «ВЫЗОВ ВРАЧА»</vt:lpstr>
      <vt:lpstr> ОТКРЫТИЕ МУЗЕЯ – 11.06.2015 Г. </vt:lpstr>
      <vt:lpstr>Презентация PowerPoint</vt:lpstr>
      <vt:lpstr>ОБЩЕСТВЕННЫЙ СОВЕТ – 2015-2017</vt:lpstr>
      <vt:lpstr>2016 год</vt:lpstr>
      <vt:lpstr>ОТКРЫТАЯ РЕГИСТРАТУРА</vt:lpstr>
      <vt:lpstr>ОТДЕЛ ОБРАБОТКИ МЕДИЦИНСКОЙ ДОКУМЕНТАЦИИ</vt:lpstr>
      <vt:lpstr>Презентация PowerPoint</vt:lpstr>
      <vt:lpstr>Презентация PowerPoint</vt:lpstr>
      <vt:lpstr>Презентация PowerPoint</vt:lpstr>
      <vt:lpstr>ОТКРЫТИЕ ДЕТСКОЙ ПОЛИКЛИНИКИ   4 СЕНТЯБРЯ 2016 ГОДА</vt:lpstr>
      <vt:lpstr>2017 год</vt:lpstr>
      <vt:lpstr>ОНЛАЙН АНКЕТИРОВАНИЕ  НА САЙТЕ  ДОГВН</vt:lpstr>
      <vt:lpstr>Презентация PowerPoint</vt:lpstr>
      <vt:lpstr>Презентация PowerPoint</vt:lpstr>
      <vt:lpstr>ЦЕНТР  ДЕТСКОГО ЗДОРОВЬЯ</vt:lpstr>
      <vt:lpstr>Презентация PowerPoint</vt:lpstr>
      <vt:lpstr>ГАУ РС(Я) «МЕДИЦИНСКИЙ ЦЕНТР Г.ЯКУТСКА» ПРИКРЕПЛЕННОЕ  НАСЕЛЕНИЕ</vt:lpstr>
      <vt:lpstr>ГАУ РС(Я) «МЕДИЦИНСКИЙ ЦЕНТР Г.ЯКУТСКА» СТРУКТУРА УЧРЕЖДЕНИЯ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ГАУ РС(Я)  «Медицинский центр г.Якутска»  Итоги деятельности  2013-2017гг.</dc:title>
  <dc:creator>Грязнухина Наталья Николаевна</dc:creator>
  <cp:lastModifiedBy>Павел Викторович Силинский</cp:lastModifiedBy>
  <cp:revision>245</cp:revision>
  <dcterms:created xsi:type="dcterms:W3CDTF">2018-02-13T06:20:37Z</dcterms:created>
  <dcterms:modified xsi:type="dcterms:W3CDTF">2019-03-26T09:51:46Z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13792023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S8.2.2</vt:lpwstr>
  </property>
</Properties>
</file>